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264" r:id="rId3"/>
    <p:sldId id="262" r:id="rId4"/>
    <p:sldId id="257" r:id="rId5"/>
    <p:sldId id="258" r:id="rId6"/>
    <p:sldId id="259" r:id="rId7"/>
    <p:sldId id="260" r:id="rId8"/>
    <p:sldId id="261" r:id="rId9"/>
    <p:sldId id="263" r:id="rId10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60" y="1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ver-blue-band">
            <a:extLst>
              <a:ext uri="{FF2B5EF4-FFF2-40B4-BE49-F238E27FC236}">
                <a16:creationId xmlns:a16="http://schemas.microsoft.com/office/drawing/2014/main" id="{A9FEB732-AD4B-438F-844F-82435B9EDFD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81050"/>
          </a:xfrm>
          <a:prstGeom prst="rect">
            <a:avLst/>
          </a:prstGeom>
          <a:solidFill>
            <a:srgbClr val="123B70"/>
          </a:solidFill>
          <a:ln w="0">
            <a:noFill/>
            <a:prstDash val="solid"/>
          </a:ln>
        </p:spPr>
      </p:sp>
      <p:sp>
        <p:nvSpPr>
          <p:cNvPr id="2" name="cover-band-text">
            <a:extLst>
              <a:ext uri="{FF2B5EF4-FFF2-40B4-BE49-F238E27FC236}">
                <a16:creationId xmlns:a16="http://schemas.microsoft.com/office/drawing/2014/main" id="{A906D541-E4F3-447A-8E0C-53B3701BCFB2}"/>
              </a:ext>
            </a:extLst>
          </p:cNvPr>
          <p:cNvSpPr>
            <a:spLocks noGrp="1"/>
          </p:cNvSpPr>
          <p:nvPr/>
        </p:nvSpPr>
        <p:spPr>
          <a:xfrm>
            <a:off x="552450" y="228600"/>
            <a:ext cx="3429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7050"/>
          </a:bodyPr>
          <a:lstStyle/>
          <a:p>
            <a:pPr algn="l">
              <a:lnSpc>
                <a:spcPct val="112000"/>
              </a:lnSpc>
              <a:buNone/>
              <a:defRPr sz="172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客户现场已完成交付</a:t>
            </a:r>
          </a:p>
        </p:txBody>
      </p:sp>
      <p:sp>
        <p:nvSpPr>
          <p:cNvPr id="3" name="cover-date">
            <a:extLst>
              <a:ext uri="{FF2B5EF4-FFF2-40B4-BE49-F238E27FC236}">
                <a16:creationId xmlns:a16="http://schemas.microsoft.com/office/drawing/2014/main" id="{CCCED506-6E1B-4457-9E2B-6570E67060D3}"/>
              </a:ext>
            </a:extLst>
          </p:cNvPr>
          <p:cNvSpPr>
            <a:spLocks noGrp="1"/>
          </p:cNvSpPr>
          <p:nvPr/>
        </p:nvSpPr>
        <p:spPr>
          <a:xfrm>
            <a:off x="7924800" y="266700"/>
            <a:ext cx="37338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9206"/>
          </a:bodyPr>
          <a:lstStyle/>
          <a:p>
            <a:pPr algn="r">
              <a:lnSpc>
                <a:spcPct val="112000"/>
              </a:lnSpc>
              <a:buNone/>
              <a:defRPr sz="1350" b="0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PCS-ATE-2026 上位机联控测试平台</a:t>
            </a:r>
          </a:p>
        </p:txBody>
      </p:sp>
      <p:sp>
        <p:nvSpPr>
          <p:cNvPr id="4" name="cover-title">
            <a:extLst>
              <a:ext uri="{FF2B5EF4-FFF2-40B4-BE49-F238E27FC236}">
                <a16:creationId xmlns:a16="http://schemas.microsoft.com/office/drawing/2014/main" id="{4B1C671D-2E40-4D36-9D9E-6CEA759C8251}"/>
              </a:ext>
            </a:extLst>
          </p:cNvPr>
          <p:cNvSpPr>
            <a:spLocks noGrp="1"/>
          </p:cNvSpPr>
          <p:nvPr/>
        </p:nvSpPr>
        <p:spPr>
          <a:xfrm>
            <a:off x="552450" y="1285875"/>
            <a:ext cx="53340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85000" lnSpcReduction="20000"/>
          </a:bodyPr>
          <a:lstStyle/>
          <a:p>
            <a:pPr algn="l">
              <a:lnSpc>
                <a:spcPct val="102000"/>
              </a:lnSpc>
              <a:buNone/>
              <a:defRPr sz="4275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4275" b="1" dirty="0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PCS </a:t>
            </a:r>
            <a:r>
              <a:rPr sz="4275" b="1" dirty="0" err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自动化测试系统</a:t>
            </a:r>
            <a:endParaRPr sz="4275" b="1" dirty="0">
              <a:solidFill>
                <a:srgbClr val="0B1726"/>
              </a:solidFill>
              <a:latin typeface="Microsoft YaHei"/>
              <a:ea typeface="Microsoft YaHei"/>
              <a:cs typeface="Microsoft YaHei"/>
            </a:endParaRPr>
          </a:p>
          <a:p>
            <a:pPr algn="l">
              <a:lnSpc>
                <a:spcPct val="102000"/>
              </a:lnSpc>
              <a:buNone/>
              <a:defRPr sz="4275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lang="zh-CN" altLang="en-US" sz="4275" b="1" dirty="0">
                <a:solidFill>
                  <a:srgbClr val="FF0000"/>
                </a:solidFill>
                <a:latin typeface="Microsoft YaHei"/>
                <a:ea typeface="Microsoft YaHei"/>
                <a:cs typeface="Microsoft YaHei"/>
              </a:rPr>
              <a:t>全套</a:t>
            </a:r>
            <a:r>
              <a:rPr lang="en-US" altLang="zh-CN" sz="4275" b="1" dirty="0">
                <a:solidFill>
                  <a:srgbClr val="FF0000"/>
                </a:solidFill>
                <a:latin typeface="Microsoft YaHei"/>
                <a:ea typeface="Microsoft YaHei"/>
                <a:cs typeface="Microsoft YaHei"/>
              </a:rPr>
              <a:t>OWON</a:t>
            </a:r>
            <a:r>
              <a:rPr lang="zh-CN" altLang="en-US" sz="4275" b="1" dirty="0">
                <a:solidFill>
                  <a:srgbClr val="FF0000"/>
                </a:solidFill>
                <a:latin typeface="Microsoft YaHei"/>
                <a:ea typeface="Microsoft YaHei"/>
                <a:cs typeface="Microsoft YaHei"/>
              </a:rPr>
              <a:t>产品</a:t>
            </a:r>
            <a:r>
              <a:rPr sz="4275" b="1" dirty="0" err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交付介绍</a:t>
            </a:r>
            <a:endParaRPr sz="4275" b="1" dirty="0">
              <a:solidFill>
                <a:srgbClr val="0B1726"/>
              </a:solidFill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5" name="cover-subtitle">
            <a:extLst>
              <a:ext uri="{FF2B5EF4-FFF2-40B4-BE49-F238E27FC236}">
                <a16:creationId xmlns:a16="http://schemas.microsoft.com/office/drawing/2014/main" id="{B123E5C1-7260-4EA9-A958-D5C1A204C09E}"/>
              </a:ext>
            </a:extLst>
          </p:cNvPr>
          <p:cNvSpPr>
            <a:spLocks noGrp="1"/>
          </p:cNvSpPr>
          <p:nvPr/>
        </p:nvSpPr>
        <p:spPr>
          <a:xfrm>
            <a:off x="590550" y="2857500"/>
            <a:ext cx="5048250" cy="1028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20000"/>
              </a:lnSpc>
              <a:buNone/>
              <a:defRPr sz="180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面向便携式 / 户用储能变流器的全功能验证平台，集成仪器联控、配方测试、SOP 确认和数据追溯能力。</a:t>
            </a:r>
          </a:p>
        </p:txBody>
      </p:sp>
      <p:sp>
        <p:nvSpPr>
          <p:cNvPr id="6" name="cover-tag-1-box">
            <a:extLst>
              <a:ext uri="{FF2B5EF4-FFF2-40B4-BE49-F238E27FC236}">
                <a16:creationId xmlns:a16="http://schemas.microsoft.com/office/drawing/2014/main" id="{154552B5-6C15-46F6-ACA4-62FE1B98BFA7}"/>
              </a:ext>
            </a:extLst>
          </p:cNvPr>
          <p:cNvSpPr>
            <a:spLocks noGrp="1"/>
          </p:cNvSpPr>
          <p:nvPr/>
        </p:nvSpPr>
        <p:spPr>
          <a:xfrm>
            <a:off x="590550" y="4229100"/>
            <a:ext cx="1257300" cy="438150"/>
          </a:xfrm>
          <a:prstGeom prst="rect">
            <a:avLst/>
          </a:prstGeom>
          <a:solidFill>
            <a:srgbClr val="1F5FAE"/>
          </a:solidFill>
          <a:ln w="0">
            <a:noFill/>
            <a:prstDash val="solid"/>
          </a:ln>
        </p:spPr>
      </p:sp>
      <p:sp>
        <p:nvSpPr>
          <p:cNvPr id="7" name="cover-tag-1-label">
            <a:extLst>
              <a:ext uri="{FF2B5EF4-FFF2-40B4-BE49-F238E27FC236}">
                <a16:creationId xmlns:a16="http://schemas.microsoft.com/office/drawing/2014/main" id="{962A23D6-37F8-4D22-830F-014ACFF35FBF}"/>
              </a:ext>
            </a:extLst>
          </p:cNvPr>
          <p:cNvSpPr>
            <a:spLocks noGrp="1"/>
          </p:cNvSpPr>
          <p:nvPr/>
        </p:nvSpPr>
        <p:spPr>
          <a:xfrm>
            <a:off x="704850" y="4295775"/>
            <a:ext cx="10287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12000"/>
              </a:lnSpc>
              <a:buNone/>
              <a:defRPr sz="142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42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自动测试</a:t>
            </a:r>
          </a:p>
        </p:txBody>
      </p:sp>
      <p:sp>
        <p:nvSpPr>
          <p:cNvPr id="8" name="cover-tag-2-box">
            <a:extLst>
              <a:ext uri="{FF2B5EF4-FFF2-40B4-BE49-F238E27FC236}">
                <a16:creationId xmlns:a16="http://schemas.microsoft.com/office/drawing/2014/main" id="{326659BB-974A-4F2E-9167-36FEB5B82339}"/>
              </a:ext>
            </a:extLst>
          </p:cNvPr>
          <p:cNvSpPr>
            <a:spLocks noGrp="1"/>
          </p:cNvSpPr>
          <p:nvPr/>
        </p:nvSpPr>
        <p:spPr>
          <a:xfrm>
            <a:off x="2038350" y="4229100"/>
            <a:ext cx="1257300" cy="438150"/>
          </a:xfrm>
          <a:prstGeom prst="rect">
            <a:avLst/>
          </a:prstGeom>
          <a:solidFill>
            <a:srgbClr val="123B70"/>
          </a:solidFill>
          <a:ln w="0">
            <a:noFill/>
            <a:prstDash val="solid"/>
          </a:ln>
        </p:spPr>
      </p:sp>
      <p:sp>
        <p:nvSpPr>
          <p:cNvPr id="9" name="cover-tag-2-label">
            <a:extLst>
              <a:ext uri="{FF2B5EF4-FFF2-40B4-BE49-F238E27FC236}">
                <a16:creationId xmlns:a16="http://schemas.microsoft.com/office/drawing/2014/main" id="{52180902-264C-4A35-9532-2D26DCED612E}"/>
              </a:ext>
            </a:extLst>
          </p:cNvPr>
          <p:cNvSpPr>
            <a:spLocks noGrp="1"/>
          </p:cNvSpPr>
          <p:nvPr/>
        </p:nvSpPr>
        <p:spPr>
          <a:xfrm>
            <a:off x="2152650" y="4295775"/>
            <a:ext cx="10287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12000"/>
              </a:lnSpc>
              <a:buNone/>
              <a:defRPr sz="142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42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仪器联控</a:t>
            </a:r>
          </a:p>
        </p:txBody>
      </p:sp>
      <p:sp>
        <p:nvSpPr>
          <p:cNvPr id="10" name="cover-tag-3-box">
            <a:extLst>
              <a:ext uri="{FF2B5EF4-FFF2-40B4-BE49-F238E27FC236}">
                <a16:creationId xmlns:a16="http://schemas.microsoft.com/office/drawing/2014/main" id="{3D16055D-C0ED-4628-ADD2-B74C995F99B7}"/>
              </a:ext>
            </a:extLst>
          </p:cNvPr>
          <p:cNvSpPr>
            <a:spLocks noGrp="1"/>
          </p:cNvSpPr>
          <p:nvPr/>
        </p:nvSpPr>
        <p:spPr>
          <a:xfrm>
            <a:off x="3486150" y="4229100"/>
            <a:ext cx="1257300" cy="438150"/>
          </a:xfrm>
          <a:prstGeom prst="rect">
            <a:avLst/>
          </a:prstGeom>
          <a:solidFill>
            <a:srgbClr val="2E7D5B"/>
          </a:solidFill>
          <a:ln w="0">
            <a:noFill/>
            <a:prstDash val="solid"/>
          </a:ln>
        </p:spPr>
      </p:sp>
      <p:sp>
        <p:nvSpPr>
          <p:cNvPr id="11" name="cover-tag-3-label">
            <a:extLst>
              <a:ext uri="{FF2B5EF4-FFF2-40B4-BE49-F238E27FC236}">
                <a16:creationId xmlns:a16="http://schemas.microsoft.com/office/drawing/2014/main" id="{4D191D5D-28AA-46A0-812C-A972CEF977BC}"/>
              </a:ext>
            </a:extLst>
          </p:cNvPr>
          <p:cNvSpPr>
            <a:spLocks noGrp="1"/>
          </p:cNvSpPr>
          <p:nvPr/>
        </p:nvSpPr>
        <p:spPr>
          <a:xfrm>
            <a:off x="3600450" y="4295775"/>
            <a:ext cx="10287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12000"/>
              </a:lnSpc>
              <a:buNone/>
              <a:defRPr sz="142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42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数据追溯</a:t>
            </a:r>
          </a:p>
        </p:txBody>
      </p:sp>
      <p:sp>
        <p:nvSpPr>
          <p:cNvPr id="13" name="cover-image-back">
            <a:extLst>
              <a:ext uri="{FF2B5EF4-FFF2-40B4-BE49-F238E27FC236}">
                <a16:creationId xmlns:a16="http://schemas.microsoft.com/office/drawing/2014/main" id="{B56B6562-20F5-4153-8CBE-D93A65039C70}"/>
              </a:ext>
            </a:extLst>
          </p:cNvPr>
          <p:cNvSpPr>
            <a:spLocks noGrp="1"/>
          </p:cNvSpPr>
          <p:nvPr/>
        </p:nvSpPr>
        <p:spPr>
          <a:xfrm>
            <a:off x="6191250" y="1123950"/>
            <a:ext cx="5200650" cy="4953000"/>
          </a:xfrm>
          <a:prstGeom prst="rect">
            <a:avLst/>
          </a:prstGeom>
          <a:solidFill>
            <a:srgbClr val="F3F6FA"/>
          </a:solidFill>
          <a:ln w="9525">
            <a:solidFill>
              <a:srgbClr val="D4DDE8"/>
            </a:solidFill>
            <a:prstDash val="solid"/>
          </a:ln>
        </p:spPr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419850" y="1910418"/>
            <a:ext cx="4743450" cy="3380063"/>
          </a:xfrm>
          <a:prstGeom prst="rect">
            <a:avLst/>
          </a:prstGeom>
        </p:spPr>
      </p:pic>
      <p:sp>
        <p:nvSpPr>
          <p:cNvPr id="15" name="cover-image-border">
            <a:extLst>
              <a:ext uri="{FF2B5EF4-FFF2-40B4-BE49-F238E27FC236}">
                <a16:creationId xmlns:a16="http://schemas.microsoft.com/office/drawing/2014/main" id="{06AEA16C-9ACA-4F1B-8C92-4F37BE1CA00D}"/>
              </a:ext>
            </a:extLst>
          </p:cNvPr>
          <p:cNvSpPr>
            <a:spLocks noGrp="1"/>
          </p:cNvSpPr>
          <p:nvPr/>
        </p:nvSpPr>
        <p:spPr>
          <a:xfrm>
            <a:off x="6419850" y="1352550"/>
            <a:ext cx="4743450" cy="4495800"/>
          </a:xfrm>
          <a:prstGeom prst="rect">
            <a:avLst/>
          </a:prstGeom>
          <a:noFill/>
          <a:ln w="9525">
            <a:solidFill>
              <a:srgbClr val="CED7E3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905464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nepage-left-band">
            <a:extLst>
              <a:ext uri="{FF2B5EF4-FFF2-40B4-BE49-F238E27FC236}">
                <a16:creationId xmlns:a16="http://schemas.microsoft.com/office/drawing/2014/main" id="{8862A14E-E5F3-40A5-98B1-A1ACFE52DD0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4305300" cy="6858000"/>
          </a:xfrm>
          <a:prstGeom prst="rect">
            <a:avLst/>
          </a:prstGeom>
          <a:solidFill>
            <a:srgbClr val="123B70"/>
          </a:solidFill>
          <a:ln w="0">
            <a:noFill/>
            <a:prstDash val="solid"/>
          </a:ln>
        </p:spPr>
      </p:sp>
      <p:sp>
        <p:nvSpPr>
          <p:cNvPr id="2" name="onepage-kicker">
            <a:extLst>
              <a:ext uri="{FF2B5EF4-FFF2-40B4-BE49-F238E27FC236}">
                <a16:creationId xmlns:a16="http://schemas.microsoft.com/office/drawing/2014/main" id="{2B3E81B9-8937-4ACE-AF2E-257624FAC5DB}"/>
              </a:ext>
            </a:extLst>
          </p:cNvPr>
          <p:cNvSpPr>
            <a:spLocks noGrp="1"/>
          </p:cNvSpPr>
          <p:nvPr/>
        </p:nvSpPr>
        <p:spPr>
          <a:xfrm>
            <a:off x="457200" y="400050"/>
            <a:ext cx="31623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12000"/>
              </a:lnSpc>
              <a:buNone/>
              <a:defRPr sz="142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42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已完成客户现场交付</a:t>
            </a:r>
          </a:p>
        </p:txBody>
      </p:sp>
      <p:sp>
        <p:nvSpPr>
          <p:cNvPr id="3" name="onepage-title">
            <a:extLst>
              <a:ext uri="{FF2B5EF4-FFF2-40B4-BE49-F238E27FC236}">
                <a16:creationId xmlns:a16="http://schemas.microsoft.com/office/drawing/2014/main" id="{3C71B050-537E-42D4-9880-96AC84CC6753}"/>
              </a:ext>
            </a:extLst>
          </p:cNvPr>
          <p:cNvSpPr>
            <a:spLocks noGrp="1"/>
          </p:cNvSpPr>
          <p:nvPr/>
        </p:nvSpPr>
        <p:spPr>
          <a:xfrm>
            <a:off x="438150" y="904875"/>
            <a:ext cx="335280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5000"/>
              </a:lnSpc>
              <a:buNone/>
              <a:defRPr sz="322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22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PCS ATE</a:t>
            </a:r>
          </a:p>
          <a:p>
            <a:pPr algn="l">
              <a:lnSpc>
                <a:spcPct val="105000"/>
              </a:lnSpc>
              <a:buNone/>
              <a:defRPr sz="322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22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自动化测试系统</a:t>
            </a:r>
          </a:p>
        </p:txBody>
      </p:sp>
      <p:sp>
        <p:nvSpPr>
          <p:cNvPr id="4" name="onepage-subtitle">
            <a:extLst>
              <a:ext uri="{FF2B5EF4-FFF2-40B4-BE49-F238E27FC236}">
                <a16:creationId xmlns:a16="http://schemas.microsoft.com/office/drawing/2014/main" id="{6CEE9531-E6BD-402A-8E32-8EB18302B3FA}"/>
              </a:ext>
            </a:extLst>
          </p:cNvPr>
          <p:cNvSpPr>
            <a:spLocks noGrp="1"/>
          </p:cNvSpPr>
          <p:nvPr/>
        </p:nvSpPr>
        <p:spPr>
          <a:xfrm>
            <a:off x="476250" y="2228850"/>
            <a:ext cx="3143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5520"/>
          </a:bodyPr>
          <a:lstStyle/>
          <a:p>
            <a:pPr algn="l">
              <a:lnSpc>
                <a:spcPct val="115000"/>
              </a:lnSpc>
              <a:buNone/>
              <a:defRPr sz="1650" b="0">
                <a:solidFill>
                  <a:srgbClr val="DDEBFA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DDEBFA"/>
                </a:solidFill>
                <a:latin typeface="Microsoft YaHei"/>
                <a:ea typeface="Microsoft YaHei"/>
                <a:cs typeface="Microsoft YaHei"/>
              </a:rPr>
              <a:t>便携式 / 户用储能变流器全功能验证平台</a:t>
            </a:r>
          </a:p>
        </p:txBody>
      </p:sp>
      <p:pic>
        <p:nvPicPr>
          <p:cNvPr id="43" name="图片 4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19100" y="3180152"/>
            <a:ext cx="3371850" cy="2402696"/>
          </a:xfrm>
          <a:prstGeom prst="rect">
            <a:avLst/>
          </a:prstGeom>
        </p:spPr>
      </p:pic>
      <p:sp>
        <p:nvSpPr>
          <p:cNvPr id="6" name="onepage-photo-border">
            <a:extLst>
              <a:ext uri="{FF2B5EF4-FFF2-40B4-BE49-F238E27FC236}">
                <a16:creationId xmlns:a16="http://schemas.microsoft.com/office/drawing/2014/main" id="{A6DF7E9C-901C-425C-A689-059F983179CF}"/>
              </a:ext>
            </a:extLst>
          </p:cNvPr>
          <p:cNvSpPr>
            <a:spLocks noGrp="1"/>
          </p:cNvSpPr>
          <p:nvPr/>
        </p:nvSpPr>
        <p:spPr>
          <a:xfrm>
            <a:off x="419100" y="3124200"/>
            <a:ext cx="3371850" cy="2514600"/>
          </a:xfrm>
          <a:prstGeom prst="rect">
            <a:avLst/>
          </a:prstGeom>
          <a:noFill/>
          <a:ln w="9525">
            <a:solidFill>
              <a:srgbClr val="90A9C9"/>
            </a:solidFill>
            <a:prstDash val="solid"/>
          </a:ln>
        </p:spPr>
      </p:sp>
      <p:sp>
        <p:nvSpPr>
          <p:cNvPr id="8" name="onepage-main">
            <a:extLst>
              <a:ext uri="{FF2B5EF4-FFF2-40B4-BE49-F238E27FC236}">
                <a16:creationId xmlns:a16="http://schemas.microsoft.com/office/drawing/2014/main" id="{38588D45-1BE4-4932-A155-B4136AF9308E}"/>
              </a:ext>
            </a:extLst>
          </p:cNvPr>
          <p:cNvSpPr>
            <a:spLocks noGrp="1"/>
          </p:cNvSpPr>
          <p:nvPr/>
        </p:nvSpPr>
        <p:spPr>
          <a:xfrm>
            <a:off x="4819650" y="533400"/>
            <a:ext cx="63436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8125" lnSpcReduction="10000"/>
          </a:bodyPr>
          <a:lstStyle/>
          <a:p>
            <a:pPr algn="l">
              <a:lnSpc>
                <a:spcPct val="114000"/>
              </a:lnSpc>
              <a:buNone/>
              <a:defRPr sz="225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25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PCS 产品系统功能全套交付，覆盖自动化测试、仪器联控与数据追溯。</a:t>
            </a:r>
          </a:p>
        </p:txBody>
      </p:sp>
      <p:sp>
        <p:nvSpPr>
          <p:cNvPr id="9" name="onepage-cap-0-panel">
            <a:extLst>
              <a:ext uri="{FF2B5EF4-FFF2-40B4-BE49-F238E27FC236}">
                <a16:creationId xmlns:a16="http://schemas.microsoft.com/office/drawing/2014/main" id="{BEF7CE36-81CD-4318-B80D-BCAEBD4444AC}"/>
              </a:ext>
            </a:extLst>
          </p:cNvPr>
          <p:cNvSpPr>
            <a:spLocks noGrp="1"/>
          </p:cNvSpPr>
          <p:nvPr/>
        </p:nvSpPr>
        <p:spPr>
          <a:xfrm>
            <a:off x="4819650" y="1695450"/>
            <a:ext cx="2971800" cy="990600"/>
          </a:xfrm>
          <a:prstGeom prst="rect">
            <a:avLst/>
          </a:prstGeom>
          <a:solidFill>
            <a:srgbClr val="FFFFFF"/>
          </a:solidFill>
          <a:ln w="9525">
            <a:solidFill>
              <a:srgbClr val="D5DEE9"/>
            </a:solidFill>
            <a:prstDash val="solid"/>
          </a:ln>
        </p:spPr>
      </p:sp>
      <p:sp>
        <p:nvSpPr>
          <p:cNvPr id="10" name="onepage-cap-0-bar">
            <a:extLst>
              <a:ext uri="{FF2B5EF4-FFF2-40B4-BE49-F238E27FC236}">
                <a16:creationId xmlns:a16="http://schemas.microsoft.com/office/drawing/2014/main" id="{88E219CC-5CEE-4D21-ACCC-B69772459392}"/>
              </a:ext>
            </a:extLst>
          </p:cNvPr>
          <p:cNvSpPr>
            <a:spLocks noGrp="1"/>
          </p:cNvSpPr>
          <p:nvPr/>
        </p:nvSpPr>
        <p:spPr>
          <a:xfrm>
            <a:off x="4819650" y="1695450"/>
            <a:ext cx="66675" cy="990600"/>
          </a:xfrm>
          <a:prstGeom prst="rect">
            <a:avLst/>
          </a:prstGeom>
          <a:solidFill>
            <a:srgbClr val="1F5FAE"/>
          </a:solidFill>
          <a:ln w="0">
            <a:noFill/>
            <a:prstDash val="solid"/>
          </a:ln>
        </p:spPr>
      </p:sp>
      <p:sp>
        <p:nvSpPr>
          <p:cNvPr id="11" name="onepage-cap-0-title">
            <a:extLst>
              <a:ext uri="{FF2B5EF4-FFF2-40B4-BE49-F238E27FC236}">
                <a16:creationId xmlns:a16="http://schemas.microsoft.com/office/drawing/2014/main" id="{EC009E14-3D3A-44A4-8275-0CA70045565C}"/>
              </a:ext>
            </a:extLst>
          </p:cNvPr>
          <p:cNvSpPr>
            <a:spLocks noGrp="1"/>
          </p:cNvSpPr>
          <p:nvPr/>
        </p:nvSpPr>
        <p:spPr>
          <a:xfrm>
            <a:off x="5048250" y="1866900"/>
            <a:ext cx="25908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4697"/>
          </a:bodyPr>
          <a:lstStyle/>
          <a:p>
            <a:pPr algn="l">
              <a:lnSpc>
                <a:spcPct val="112000"/>
              </a:lnSpc>
              <a:buNone/>
              <a:defRPr sz="165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测试覆盖</a:t>
            </a:r>
          </a:p>
        </p:txBody>
      </p:sp>
      <p:sp>
        <p:nvSpPr>
          <p:cNvPr id="12" name="onepage-cap-0-body">
            <a:extLst>
              <a:ext uri="{FF2B5EF4-FFF2-40B4-BE49-F238E27FC236}">
                <a16:creationId xmlns:a16="http://schemas.microsoft.com/office/drawing/2014/main" id="{52EEEF2A-58D8-44B7-B02C-60A44EDC2550}"/>
              </a:ext>
            </a:extLst>
          </p:cNvPr>
          <p:cNvSpPr>
            <a:spLocks noGrp="1"/>
          </p:cNvSpPr>
          <p:nvPr/>
        </p:nvSpPr>
        <p:spPr>
          <a:xfrm>
            <a:off x="5048250" y="2190750"/>
            <a:ext cx="2571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9206"/>
          </a:bodyPr>
          <a:lstStyle/>
          <a:p>
            <a:pPr algn="l">
              <a:lnSpc>
                <a:spcPct val="112000"/>
              </a:lnSpc>
              <a:buNone/>
              <a:defRPr sz="112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逆变输出、旁路切换、整流充电、PV 优先与 MPPT 调度</a:t>
            </a:r>
          </a:p>
        </p:txBody>
      </p:sp>
      <p:sp>
        <p:nvSpPr>
          <p:cNvPr id="13" name="onepage-cap-1-panel">
            <a:extLst>
              <a:ext uri="{FF2B5EF4-FFF2-40B4-BE49-F238E27FC236}">
                <a16:creationId xmlns:a16="http://schemas.microsoft.com/office/drawing/2014/main" id="{93E87C60-0BDA-47BD-B071-446B7F7ED730}"/>
              </a:ext>
            </a:extLst>
          </p:cNvPr>
          <p:cNvSpPr>
            <a:spLocks noGrp="1"/>
          </p:cNvSpPr>
          <p:nvPr/>
        </p:nvSpPr>
        <p:spPr>
          <a:xfrm>
            <a:off x="8134350" y="1695450"/>
            <a:ext cx="2971800" cy="990600"/>
          </a:xfrm>
          <a:prstGeom prst="rect">
            <a:avLst/>
          </a:prstGeom>
          <a:solidFill>
            <a:srgbClr val="FFFFFF"/>
          </a:solidFill>
          <a:ln w="9525">
            <a:solidFill>
              <a:srgbClr val="D5DEE9"/>
            </a:solidFill>
            <a:prstDash val="solid"/>
          </a:ln>
        </p:spPr>
      </p:sp>
      <p:sp>
        <p:nvSpPr>
          <p:cNvPr id="14" name="onepage-cap-1-bar">
            <a:extLst>
              <a:ext uri="{FF2B5EF4-FFF2-40B4-BE49-F238E27FC236}">
                <a16:creationId xmlns:a16="http://schemas.microsoft.com/office/drawing/2014/main" id="{5C159C0C-4221-4815-9F95-EF426772796C}"/>
              </a:ext>
            </a:extLst>
          </p:cNvPr>
          <p:cNvSpPr>
            <a:spLocks noGrp="1"/>
          </p:cNvSpPr>
          <p:nvPr/>
        </p:nvSpPr>
        <p:spPr>
          <a:xfrm>
            <a:off x="8134350" y="1695450"/>
            <a:ext cx="66675" cy="990600"/>
          </a:xfrm>
          <a:prstGeom prst="rect">
            <a:avLst/>
          </a:prstGeom>
          <a:solidFill>
            <a:srgbClr val="F28C28"/>
          </a:solidFill>
          <a:ln w="0">
            <a:noFill/>
            <a:prstDash val="solid"/>
          </a:ln>
        </p:spPr>
      </p:sp>
      <p:sp>
        <p:nvSpPr>
          <p:cNvPr id="15" name="onepage-cap-1-title">
            <a:extLst>
              <a:ext uri="{FF2B5EF4-FFF2-40B4-BE49-F238E27FC236}">
                <a16:creationId xmlns:a16="http://schemas.microsoft.com/office/drawing/2014/main" id="{9C51CDA1-3A01-4E1D-8B9D-2541471EF89D}"/>
              </a:ext>
            </a:extLst>
          </p:cNvPr>
          <p:cNvSpPr>
            <a:spLocks noGrp="1"/>
          </p:cNvSpPr>
          <p:nvPr/>
        </p:nvSpPr>
        <p:spPr>
          <a:xfrm>
            <a:off x="8362950" y="1866900"/>
            <a:ext cx="25908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4697"/>
          </a:bodyPr>
          <a:lstStyle/>
          <a:p>
            <a:pPr algn="l">
              <a:lnSpc>
                <a:spcPct val="112000"/>
              </a:lnSpc>
              <a:buNone/>
              <a:defRPr sz="165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核心硬件</a:t>
            </a:r>
          </a:p>
        </p:txBody>
      </p:sp>
      <p:sp>
        <p:nvSpPr>
          <p:cNvPr id="16" name="onepage-cap-1-body">
            <a:extLst>
              <a:ext uri="{FF2B5EF4-FFF2-40B4-BE49-F238E27FC236}">
                <a16:creationId xmlns:a16="http://schemas.microsoft.com/office/drawing/2014/main" id="{4846507F-459C-44CB-B0F9-30BF079D89FB}"/>
              </a:ext>
            </a:extLst>
          </p:cNvPr>
          <p:cNvSpPr>
            <a:spLocks noGrp="1"/>
          </p:cNvSpPr>
          <p:nvPr/>
        </p:nvSpPr>
        <p:spPr>
          <a:xfrm>
            <a:off x="8362950" y="2190750"/>
            <a:ext cx="2571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9206"/>
          </a:bodyPr>
          <a:lstStyle/>
          <a:p>
            <a:pPr algn="l">
              <a:lnSpc>
                <a:spcPct val="112000"/>
              </a:lnSpc>
              <a:buNone/>
              <a:defRPr sz="112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交流源、光伏模拟器、双向电池模拟器、功率计、示波器、交流负载</a:t>
            </a:r>
          </a:p>
        </p:txBody>
      </p:sp>
      <p:sp>
        <p:nvSpPr>
          <p:cNvPr id="17" name="onepage-cap-2-panel">
            <a:extLst>
              <a:ext uri="{FF2B5EF4-FFF2-40B4-BE49-F238E27FC236}">
                <a16:creationId xmlns:a16="http://schemas.microsoft.com/office/drawing/2014/main" id="{E2497812-3A7D-4DFE-8DAA-88F72385869E}"/>
              </a:ext>
            </a:extLst>
          </p:cNvPr>
          <p:cNvSpPr>
            <a:spLocks noGrp="1"/>
          </p:cNvSpPr>
          <p:nvPr/>
        </p:nvSpPr>
        <p:spPr>
          <a:xfrm>
            <a:off x="4819650" y="3048000"/>
            <a:ext cx="2971800" cy="990600"/>
          </a:xfrm>
          <a:prstGeom prst="rect">
            <a:avLst/>
          </a:prstGeom>
          <a:solidFill>
            <a:srgbClr val="FFFFFF"/>
          </a:solidFill>
          <a:ln w="9525">
            <a:solidFill>
              <a:srgbClr val="D5DEE9"/>
            </a:solidFill>
            <a:prstDash val="solid"/>
          </a:ln>
        </p:spPr>
      </p:sp>
      <p:sp>
        <p:nvSpPr>
          <p:cNvPr id="18" name="onepage-cap-2-bar">
            <a:extLst>
              <a:ext uri="{FF2B5EF4-FFF2-40B4-BE49-F238E27FC236}">
                <a16:creationId xmlns:a16="http://schemas.microsoft.com/office/drawing/2014/main" id="{83125D88-EC86-4261-8CD7-D49755D73CDB}"/>
              </a:ext>
            </a:extLst>
          </p:cNvPr>
          <p:cNvSpPr>
            <a:spLocks noGrp="1"/>
          </p:cNvSpPr>
          <p:nvPr/>
        </p:nvSpPr>
        <p:spPr>
          <a:xfrm>
            <a:off x="4819650" y="3048000"/>
            <a:ext cx="66675" cy="990600"/>
          </a:xfrm>
          <a:prstGeom prst="rect">
            <a:avLst/>
          </a:prstGeom>
          <a:solidFill>
            <a:srgbClr val="2E7D5B"/>
          </a:solidFill>
          <a:ln w="0">
            <a:noFill/>
            <a:prstDash val="solid"/>
          </a:ln>
        </p:spPr>
      </p:sp>
      <p:sp>
        <p:nvSpPr>
          <p:cNvPr id="19" name="onepage-cap-2-title">
            <a:extLst>
              <a:ext uri="{FF2B5EF4-FFF2-40B4-BE49-F238E27FC236}">
                <a16:creationId xmlns:a16="http://schemas.microsoft.com/office/drawing/2014/main" id="{71298D21-B155-411B-A2A4-9BECF08F358C}"/>
              </a:ext>
            </a:extLst>
          </p:cNvPr>
          <p:cNvSpPr>
            <a:spLocks noGrp="1"/>
          </p:cNvSpPr>
          <p:nvPr/>
        </p:nvSpPr>
        <p:spPr>
          <a:xfrm>
            <a:off x="5048250" y="3219450"/>
            <a:ext cx="25908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4697"/>
          </a:bodyPr>
          <a:lstStyle/>
          <a:p>
            <a:pPr algn="l">
              <a:lnSpc>
                <a:spcPct val="112000"/>
              </a:lnSpc>
              <a:buNone/>
              <a:defRPr sz="165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软件闭环</a:t>
            </a:r>
          </a:p>
        </p:txBody>
      </p:sp>
      <p:sp>
        <p:nvSpPr>
          <p:cNvPr id="20" name="onepage-cap-2-body">
            <a:extLst>
              <a:ext uri="{FF2B5EF4-FFF2-40B4-BE49-F238E27FC236}">
                <a16:creationId xmlns:a16="http://schemas.microsoft.com/office/drawing/2014/main" id="{CC3FF031-5F93-40C4-9602-F536434999EC}"/>
              </a:ext>
            </a:extLst>
          </p:cNvPr>
          <p:cNvSpPr>
            <a:spLocks noGrp="1"/>
          </p:cNvSpPr>
          <p:nvPr/>
        </p:nvSpPr>
        <p:spPr>
          <a:xfrm>
            <a:off x="5048250" y="3543300"/>
            <a:ext cx="2571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9206"/>
          </a:bodyPr>
          <a:lstStyle/>
          <a:p>
            <a:pPr algn="l">
              <a:lnSpc>
                <a:spcPct val="112000"/>
              </a:lnSpc>
              <a:buNone/>
              <a:defRPr sz="112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SN 绑定、SOP 确认、动态配方、仪器配置、结果判定</a:t>
            </a:r>
          </a:p>
        </p:txBody>
      </p:sp>
      <p:sp>
        <p:nvSpPr>
          <p:cNvPr id="21" name="onepage-cap-3-panel">
            <a:extLst>
              <a:ext uri="{FF2B5EF4-FFF2-40B4-BE49-F238E27FC236}">
                <a16:creationId xmlns:a16="http://schemas.microsoft.com/office/drawing/2014/main" id="{294860A9-D571-4B47-A4B9-ED4979F639FA}"/>
              </a:ext>
            </a:extLst>
          </p:cNvPr>
          <p:cNvSpPr>
            <a:spLocks noGrp="1"/>
          </p:cNvSpPr>
          <p:nvPr/>
        </p:nvSpPr>
        <p:spPr>
          <a:xfrm>
            <a:off x="8134350" y="3048000"/>
            <a:ext cx="2971800" cy="990600"/>
          </a:xfrm>
          <a:prstGeom prst="rect">
            <a:avLst/>
          </a:prstGeom>
          <a:solidFill>
            <a:srgbClr val="FFFFFF"/>
          </a:solidFill>
          <a:ln w="9525">
            <a:solidFill>
              <a:srgbClr val="D5DEE9"/>
            </a:solidFill>
            <a:prstDash val="solid"/>
          </a:ln>
        </p:spPr>
      </p:sp>
      <p:sp>
        <p:nvSpPr>
          <p:cNvPr id="22" name="onepage-cap-3-bar">
            <a:extLst>
              <a:ext uri="{FF2B5EF4-FFF2-40B4-BE49-F238E27FC236}">
                <a16:creationId xmlns:a16="http://schemas.microsoft.com/office/drawing/2014/main" id="{82675636-4BC7-4386-A5DE-9724E80E7A2F}"/>
              </a:ext>
            </a:extLst>
          </p:cNvPr>
          <p:cNvSpPr>
            <a:spLocks noGrp="1"/>
          </p:cNvSpPr>
          <p:nvPr/>
        </p:nvSpPr>
        <p:spPr>
          <a:xfrm>
            <a:off x="8134350" y="3048000"/>
            <a:ext cx="66675" cy="990600"/>
          </a:xfrm>
          <a:prstGeom prst="rect">
            <a:avLst/>
          </a:prstGeom>
          <a:solidFill>
            <a:srgbClr val="123B70"/>
          </a:solidFill>
          <a:ln w="0">
            <a:noFill/>
            <a:prstDash val="solid"/>
          </a:ln>
        </p:spPr>
      </p:sp>
      <p:sp>
        <p:nvSpPr>
          <p:cNvPr id="23" name="onepage-cap-3-title">
            <a:extLst>
              <a:ext uri="{FF2B5EF4-FFF2-40B4-BE49-F238E27FC236}">
                <a16:creationId xmlns:a16="http://schemas.microsoft.com/office/drawing/2014/main" id="{5FED96B7-620C-4E6A-B3A3-4142DAD51061}"/>
              </a:ext>
            </a:extLst>
          </p:cNvPr>
          <p:cNvSpPr>
            <a:spLocks noGrp="1"/>
          </p:cNvSpPr>
          <p:nvPr/>
        </p:nvSpPr>
        <p:spPr>
          <a:xfrm>
            <a:off x="8362950" y="3219450"/>
            <a:ext cx="25908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4697"/>
          </a:bodyPr>
          <a:lstStyle/>
          <a:p>
            <a:pPr algn="l">
              <a:lnSpc>
                <a:spcPct val="112000"/>
              </a:lnSpc>
              <a:buNone/>
              <a:defRPr sz="165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数据交付</a:t>
            </a:r>
          </a:p>
        </p:txBody>
      </p:sp>
      <p:sp>
        <p:nvSpPr>
          <p:cNvPr id="24" name="onepage-cap-3-body">
            <a:extLst>
              <a:ext uri="{FF2B5EF4-FFF2-40B4-BE49-F238E27FC236}">
                <a16:creationId xmlns:a16="http://schemas.microsoft.com/office/drawing/2014/main" id="{3A3AC3D0-E68E-4D5E-9E05-556D5D574CA4}"/>
              </a:ext>
            </a:extLst>
          </p:cNvPr>
          <p:cNvSpPr>
            <a:spLocks noGrp="1"/>
          </p:cNvSpPr>
          <p:nvPr/>
        </p:nvSpPr>
        <p:spPr>
          <a:xfrm>
            <a:off x="8362950" y="3543300"/>
            <a:ext cx="2571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9206"/>
          </a:bodyPr>
          <a:lstStyle/>
          <a:p>
            <a:pPr algn="l">
              <a:lnSpc>
                <a:spcPct val="112000"/>
              </a:lnSpc>
              <a:buNone/>
              <a:defRPr sz="112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历史记录、规格 / 实测 / 判定明细、Excel / CSV 报表导出</a:t>
            </a:r>
          </a:p>
        </p:txBody>
      </p:sp>
      <p:sp>
        <p:nvSpPr>
          <p:cNvPr id="25" name="onepage-metric-0">
            <a:extLst>
              <a:ext uri="{FF2B5EF4-FFF2-40B4-BE49-F238E27FC236}">
                <a16:creationId xmlns:a16="http://schemas.microsoft.com/office/drawing/2014/main" id="{C710A7A5-8CDC-4723-B44A-656AD3654954}"/>
              </a:ext>
            </a:extLst>
          </p:cNvPr>
          <p:cNvSpPr>
            <a:spLocks noGrp="1"/>
          </p:cNvSpPr>
          <p:nvPr/>
        </p:nvSpPr>
        <p:spPr>
          <a:xfrm>
            <a:off x="4819650" y="4648200"/>
            <a:ext cx="1390650" cy="876300"/>
          </a:xfrm>
          <a:prstGeom prst="rect">
            <a:avLst/>
          </a:prstGeom>
          <a:solidFill>
            <a:srgbClr val="F3F6FA"/>
          </a:solidFill>
          <a:ln w="9525">
            <a:solidFill>
              <a:srgbClr val="D6DEE8"/>
            </a:solidFill>
            <a:prstDash val="solid"/>
          </a:ln>
        </p:spPr>
      </p:sp>
      <p:sp>
        <p:nvSpPr>
          <p:cNvPr id="26" name="onepage-metric-stat-0">
            <a:extLst>
              <a:ext uri="{FF2B5EF4-FFF2-40B4-BE49-F238E27FC236}">
                <a16:creationId xmlns:a16="http://schemas.microsoft.com/office/drawing/2014/main" id="{B640C9E8-C566-47B0-BC06-81A9373ADF42}"/>
              </a:ext>
            </a:extLst>
          </p:cNvPr>
          <p:cNvSpPr>
            <a:spLocks noGrp="1"/>
          </p:cNvSpPr>
          <p:nvPr/>
        </p:nvSpPr>
        <p:spPr>
          <a:xfrm>
            <a:off x="4933950" y="4819650"/>
            <a:ext cx="11620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45215" lnSpcReduction="20000"/>
          </a:bodyPr>
          <a:lstStyle/>
          <a:p>
            <a:pPr algn="ctr">
              <a:lnSpc>
                <a:spcPct val="112000"/>
              </a:lnSpc>
              <a:buNone/>
              <a:defRPr sz="1800" b="1">
                <a:solidFill>
                  <a:srgbClr val="123B70"/>
                </a:solidFill>
                <a:latin typeface="Microsoft YaHei"/>
                <a:ea typeface="Microsoft YaHei"/>
                <a:cs typeface="Microsoft YaHei"/>
              </a:defRPr>
            </a:pPr>
            <a:r>
              <a:rPr lang="en-US" sz="1800" b="1" dirty="0">
                <a:solidFill>
                  <a:srgbClr val="123B70"/>
                </a:solidFill>
                <a:latin typeface="Microsoft YaHei"/>
                <a:ea typeface="Microsoft YaHei"/>
                <a:cs typeface="Microsoft YaHei"/>
              </a:rPr>
              <a:t>1.5kVA/</a:t>
            </a:r>
            <a:r>
              <a:rPr sz="1800" b="1" dirty="0">
                <a:solidFill>
                  <a:srgbClr val="123B70"/>
                </a:solidFill>
                <a:latin typeface="Microsoft YaHei"/>
                <a:ea typeface="Microsoft YaHei"/>
                <a:cs typeface="Microsoft YaHei"/>
              </a:rPr>
              <a:t>3kVA / 6kVA</a:t>
            </a:r>
          </a:p>
        </p:txBody>
      </p:sp>
      <p:sp>
        <p:nvSpPr>
          <p:cNvPr id="27" name="onepage-metric-label-0">
            <a:extLst>
              <a:ext uri="{FF2B5EF4-FFF2-40B4-BE49-F238E27FC236}">
                <a16:creationId xmlns:a16="http://schemas.microsoft.com/office/drawing/2014/main" id="{B0A38DB0-F3DE-4D93-B312-95A8562278E3}"/>
              </a:ext>
            </a:extLst>
          </p:cNvPr>
          <p:cNvSpPr>
            <a:spLocks noGrp="1"/>
          </p:cNvSpPr>
          <p:nvPr/>
        </p:nvSpPr>
        <p:spPr>
          <a:xfrm>
            <a:off x="4933950" y="5219700"/>
            <a:ext cx="1162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86865" lnSpcReduction="10000"/>
          </a:bodyPr>
          <a:lstStyle/>
          <a:p>
            <a:pPr algn="ctr">
              <a:lnSpc>
                <a:spcPct val="112000"/>
              </a:lnSpc>
              <a:buNone/>
              <a:defRPr sz="112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交流功率段</a:t>
            </a:r>
          </a:p>
        </p:txBody>
      </p:sp>
      <p:sp>
        <p:nvSpPr>
          <p:cNvPr id="28" name="onepage-metric-1">
            <a:extLst>
              <a:ext uri="{FF2B5EF4-FFF2-40B4-BE49-F238E27FC236}">
                <a16:creationId xmlns:a16="http://schemas.microsoft.com/office/drawing/2014/main" id="{7ACAD41A-CF6E-4991-AE38-91DF42A8A4AE}"/>
              </a:ext>
            </a:extLst>
          </p:cNvPr>
          <p:cNvSpPr>
            <a:spLocks noGrp="1"/>
          </p:cNvSpPr>
          <p:nvPr/>
        </p:nvSpPr>
        <p:spPr>
          <a:xfrm>
            <a:off x="6419850" y="4648200"/>
            <a:ext cx="1390650" cy="876300"/>
          </a:xfrm>
          <a:prstGeom prst="rect">
            <a:avLst/>
          </a:prstGeom>
          <a:solidFill>
            <a:srgbClr val="F3F6FA"/>
          </a:solidFill>
          <a:ln w="9525">
            <a:solidFill>
              <a:srgbClr val="D6DEE8"/>
            </a:solidFill>
            <a:prstDash val="solid"/>
          </a:ln>
        </p:spPr>
      </p:sp>
      <p:sp>
        <p:nvSpPr>
          <p:cNvPr id="29" name="onepage-metric-stat-1">
            <a:extLst>
              <a:ext uri="{FF2B5EF4-FFF2-40B4-BE49-F238E27FC236}">
                <a16:creationId xmlns:a16="http://schemas.microsoft.com/office/drawing/2014/main" id="{D1777658-841E-4EAD-993F-18348D56BC14}"/>
              </a:ext>
            </a:extLst>
          </p:cNvPr>
          <p:cNvSpPr>
            <a:spLocks noGrp="1"/>
          </p:cNvSpPr>
          <p:nvPr/>
        </p:nvSpPr>
        <p:spPr>
          <a:xfrm>
            <a:off x="6534150" y="4819650"/>
            <a:ext cx="11620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88105" lnSpcReduction="10000"/>
          </a:bodyPr>
          <a:lstStyle/>
          <a:p>
            <a:pPr algn="ctr">
              <a:lnSpc>
                <a:spcPct val="112000"/>
              </a:lnSpc>
              <a:buNone/>
              <a:defRPr sz="1800" b="1">
                <a:solidFill>
                  <a:srgbClr val="F28C2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1">
                <a:solidFill>
                  <a:srgbClr val="F28C28"/>
                </a:solidFill>
                <a:latin typeface="Microsoft YaHei"/>
                <a:ea typeface="Microsoft YaHei"/>
                <a:cs typeface="Microsoft YaHei"/>
              </a:rPr>
              <a:t>±4kW</a:t>
            </a:r>
          </a:p>
        </p:txBody>
      </p:sp>
      <p:sp>
        <p:nvSpPr>
          <p:cNvPr id="30" name="onepage-metric-label-1">
            <a:extLst>
              <a:ext uri="{FF2B5EF4-FFF2-40B4-BE49-F238E27FC236}">
                <a16:creationId xmlns:a16="http://schemas.microsoft.com/office/drawing/2014/main" id="{0748EEA2-DE5C-4ADD-B5CB-3E69A42DB31F}"/>
              </a:ext>
            </a:extLst>
          </p:cNvPr>
          <p:cNvSpPr>
            <a:spLocks noGrp="1"/>
          </p:cNvSpPr>
          <p:nvPr/>
        </p:nvSpPr>
        <p:spPr>
          <a:xfrm>
            <a:off x="6534150" y="5219700"/>
            <a:ext cx="1162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86865" lnSpcReduction="10000"/>
          </a:bodyPr>
          <a:lstStyle/>
          <a:p>
            <a:pPr algn="ctr">
              <a:lnSpc>
                <a:spcPct val="112000"/>
              </a:lnSpc>
              <a:buNone/>
              <a:defRPr sz="112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双向 DC 端</a:t>
            </a:r>
          </a:p>
        </p:txBody>
      </p:sp>
      <p:sp>
        <p:nvSpPr>
          <p:cNvPr id="31" name="onepage-metric-2">
            <a:extLst>
              <a:ext uri="{FF2B5EF4-FFF2-40B4-BE49-F238E27FC236}">
                <a16:creationId xmlns:a16="http://schemas.microsoft.com/office/drawing/2014/main" id="{91A01872-2EBF-4385-9F12-674E367BA57A}"/>
              </a:ext>
            </a:extLst>
          </p:cNvPr>
          <p:cNvSpPr>
            <a:spLocks noGrp="1"/>
          </p:cNvSpPr>
          <p:nvPr/>
        </p:nvSpPr>
        <p:spPr>
          <a:xfrm>
            <a:off x="8020050" y="4648200"/>
            <a:ext cx="1390650" cy="876300"/>
          </a:xfrm>
          <a:prstGeom prst="rect">
            <a:avLst/>
          </a:prstGeom>
          <a:solidFill>
            <a:srgbClr val="F3F6FA"/>
          </a:solidFill>
          <a:ln w="9525">
            <a:solidFill>
              <a:srgbClr val="D6DEE8"/>
            </a:solidFill>
            <a:prstDash val="solid"/>
          </a:ln>
        </p:spPr>
      </p:sp>
      <p:sp>
        <p:nvSpPr>
          <p:cNvPr id="32" name="onepage-metric-stat-2">
            <a:extLst>
              <a:ext uri="{FF2B5EF4-FFF2-40B4-BE49-F238E27FC236}">
                <a16:creationId xmlns:a16="http://schemas.microsoft.com/office/drawing/2014/main" id="{F762B9C6-AEAD-46C2-814C-1703A3D5AE4E}"/>
              </a:ext>
            </a:extLst>
          </p:cNvPr>
          <p:cNvSpPr>
            <a:spLocks noGrp="1"/>
          </p:cNvSpPr>
          <p:nvPr/>
        </p:nvSpPr>
        <p:spPr>
          <a:xfrm>
            <a:off x="8134350" y="4819650"/>
            <a:ext cx="11620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88105" lnSpcReduction="10000"/>
          </a:bodyPr>
          <a:lstStyle/>
          <a:p>
            <a:pPr algn="ctr">
              <a:lnSpc>
                <a:spcPct val="112000"/>
              </a:lnSpc>
              <a:buNone/>
              <a:defRPr sz="1800" b="1">
                <a:solidFill>
                  <a:srgbClr val="123B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1">
                <a:solidFill>
                  <a:srgbClr val="123B70"/>
                </a:solidFill>
                <a:latin typeface="Microsoft YaHei"/>
                <a:ea typeface="Microsoft YaHei"/>
                <a:cs typeface="Microsoft YaHei"/>
              </a:rPr>
              <a:t>3000W</a:t>
            </a:r>
          </a:p>
        </p:txBody>
      </p:sp>
      <p:sp>
        <p:nvSpPr>
          <p:cNvPr id="33" name="onepage-metric-label-2">
            <a:extLst>
              <a:ext uri="{FF2B5EF4-FFF2-40B4-BE49-F238E27FC236}">
                <a16:creationId xmlns:a16="http://schemas.microsoft.com/office/drawing/2014/main" id="{7F5CCB6C-4801-4B9D-AE30-15379E8AE4BF}"/>
              </a:ext>
            </a:extLst>
          </p:cNvPr>
          <p:cNvSpPr>
            <a:spLocks noGrp="1"/>
          </p:cNvSpPr>
          <p:nvPr/>
        </p:nvSpPr>
        <p:spPr>
          <a:xfrm>
            <a:off x="8134350" y="5219700"/>
            <a:ext cx="1162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86865" lnSpcReduction="10000"/>
          </a:bodyPr>
          <a:lstStyle/>
          <a:p>
            <a:pPr algn="ctr">
              <a:lnSpc>
                <a:spcPct val="112000"/>
              </a:lnSpc>
              <a:buNone/>
              <a:defRPr sz="112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PV 模拟</a:t>
            </a:r>
          </a:p>
        </p:txBody>
      </p:sp>
      <p:sp>
        <p:nvSpPr>
          <p:cNvPr id="34" name="onepage-metric-3">
            <a:extLst>
              <a:ext uri="{FF2B5EF4-FFF2-40B4-BE49-F238E27FC236}">
                <a16:creationId xmlns:a16="http://schemas.microsoft.com/office/drawing/2014/main" id="{02382B00-B430-41BA-9A1B-88CB2838AB06}"/>
              </a:ext>
            </a:extLst>
          </p:cNvPr>
          <p:cNvSpPr>
            <a:spLocks noGrp="1"/>
          </p:cNvSpPr>
          <p:nvPr/>
        </p:nvSpPr>
        <p:spPr>
          <a:xfrm>
            <a:off x="9620250" y="4648200"/>
            <a:ext cx="1390650" cy="876300"/>
          </a:xfrm>
          <a:prstGeom prst="rect">
            <a:avLst/>
          </a:prstGeom>
          <a:solidFill>
            <a:srgbClr val="F3F6FA"/>
          </a:solidFill>
          <a:ln w="9525">
            <a:solidFill>
              <a:srgbClr val="D6DEE8"/>
            </a:solidFill>
            <a:prstDash val="solid"/>
          </a:ln>
        </p:spPr>
      </p:sp>
      <p:sp>
        <p:nvSpPr>
          <p:cNvPr id="35" name="onepage-metric-stat-3">
            <a:extLst>
              <a:ext uri="{FF2B5EF4-FFF2-40B4-BE49-F238E27FC236}">
                <a16:creationId xmlns:a16="http://schemas.microsoft.com/office/drawing/2014/main" id="{AE534053-3755-467D-BEAA-BCAF27F082EB}"/>
              </a:ext>
            </a:extLst>
          </p:cNvPr>
          <p:cNvSpPr>
            <a:spLocks noGrp="1"/>
          </p:cNvSpPr>
          <p:nvPr/>
        </p:nvSpPr>
        <p:spPr>
          <a:xfrm>
            <a:off x="9734550" y="4819650"/>
            <a:ext cx="11620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88105" lnSpcReduction="10000"/>
          </a:bodyPr>
          <a:lstStyle/>
          <a:p>
            <a:pPr algn="ctr">
              <a:lnSpc>
                <a:spcPct val="112000"/>
              </a:lnSpc>
              <a:buNone/>
              <a:defRPr sz="1800" b="1">
                <a:solidFill>
                  <a:srgbClr val="123B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1">
                <a:solidFill>
                  <a:srgbClr val="123B70"/>
                </a:solidFill>
                <a:latin typeface="Microsoft YaHei"/>
                <a:ea typeface="Microsoft YaHei"/>
                <a:cs typeface="Microsoft YaHei"/>
              </a:rPr>
              <a:t>0.05%级</a:t>
            </a:r>
          </a:p>
        </p:txBody>
      </p:sp>
      <p:sp>
        <p:nvSpPr>
          <p:cNvPr id="36" name="onepage-metric-label-3">
            <a:extLst>
              <a:ext uri="{FF2B5EF4-FFF2-40B4-BE49-F238E27FC236}">
                <a16:creationId xmlns:a16="http://schemas.microsoft.com/office/drawing/2014/main" id="{61C20915-F8DA-4675-9B42-FD0A078DED21}"/>
              </a:ext>
            </a:extLst>
          </p:cNvPr>
          <p:cNvSpPr>
            <a:spLocks noGrp="1"/>
          </p:cNvSpPr>
          <p:nvPr/>
        </p:nvSpPr>
        <p:spPr>
          <a:xfrm>
            <a:off x="9734550" y="5219700"/>
            <a:ext cx="1162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86865" lnSpcReduction="10000"/>
          </a:bodyPr>
          <a:lstStyle/>
          <a:p>
            <a:pPr algn="ctr">
              <a:lnSpc>
                <a:spcPct val="112000"/>
              </a:lnSpc>
              <a:buNone/>
              <a:defRPr sz="112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测量配置</a:t>
            </a:r>
          </a:p>
        </p:txBody>
      </p:sp>
      <p:sp>
        <p:nvSpPr>
          <p:cNvPr id="37" name="onepage-cta">
            <a:extLst>
              <a:ext uri="{FF2B5EF4-FFF2-40B4-BE49-F238E27FC236}">
                <a16:creationId xmlns:a16="http://schemas.microsoft.com/office/drawing/2014/main" id="{F2C336FB-4264-4A5C-B3F5-094C9104F3B1}"/>
              </a:ext>
            </a:extLst>
          </p:cNvPr>
          <p:cNvSpPr>
            <a:spLocks noGrp="1"/>
          </p:cNvSpPr>
          <p:nvPr/>
        </p:nvSpPr>
        <p:spPr>
          <a:xfrm>
            <a:off x="4819650" y="5886450"/>
            <a:ext cx="6343650" cy="457200"/>
          </a:xfrm>
          <a:prstGeom prst="rect">
            <a:avLst/>
          </a:prstGeom>
          <a:solidFill>
            <a:srgbClr val="1F5FAE"/>
          </a:solidFill>
          <a:ln w="0">
            <a:noFill/>
            <a:prstDash val="solid"/>
          </a:ln>
        </p:spPr>
      </p:sp>
      <p:sp>
        <p:nvSpPr>
          <p:cNvPr id="38" name="onepage-cta-text">
            <a:extLst>
              <a:ext uri="{FF2B5EF4-FFF2-40B4-BE49-F238E27FC236}">
                <a16:creationId xmlns:a16="http://schemas.microsoft.com/office/drawing/2014/main" id="{8CF633CD-DB1F-47FE-A281-C5C28FC1B0CB}"/>
              </a:ext>
            </a:extLst>
          </p:cNvPr>
          <p:cNvSpPr>
            <a:spLocks noGrp="1"/>
          </p:cNvSpPr>
          <p:nvPr/>
        </p:nvSpPr>
        <p:spPr>
          <a:xfrm>
            <a:off x="5010150" y="6010275"/>
            <a:ext cx="59626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85489" lnSpcReduction="20000"/>
          </a:bodyPr>
          <a:lstStyle/>
          <a:p>
            <a:pPr algn="ctr">
              <a:lnSpc>
                <a:spcPct val="112000"/>
              </a:lnSpc>
              <a:buNone/>
              <a:defRPr sz="142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42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适合研发验证、产线抽检、客户验收与后续机型扩展</a:t>
            </a:r>
          </a:p>
        </p:txBody>
      </p:sp>
    </p:spTree>
    <p:extLst>
      <p:ext uri="{BB962C8B-B14F-4D97-AF65-F5344CB8AC3E}">
        <p14:creationId xmlns:p14="http://schemas.microsoft.com/office/powerpoint/2010/main" val="500732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eyebrow-7">
            <a:extLst>
              <a:ext uri="{FF2B5EF4-FFF2-40B4-BE49-F238E27FC236}">
                <a16:creationId xmlns:a16="http://schemas.microsoft.com/office/drawing/2014/main" id="{24C3A07F-8445-40F2-BF52-B3130C63A968}"/>
              </a:ext>
            </a:extLst>
          </p:cNvPr>
          <p:cNvSpPr>
            <a:spLocks noGrp="1"/>
          </p:cNvSpPr>
          <p:nvPr/>
        </p:nvSpPr>
        <p:spPr>
          <a:xfrm>
            <a:off x="533400" y="40005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3006"/>
          </a:bodyPr>
          <a:lstStyle/>
          <a:p>
            <a:pPr algn="l">
              <a:lnSpc>
                <a:spcPct val="112000"/>
              </a:lnSpc>
              <a:buNone/>
              <a:defRPr sz="1200" b="1">
                <a:solidFill>
                  <a:srgbClr val="1F5FA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1F5FAE"/>
                </a:solidFill>
                <a:latin typeface="Microsoft YaHei"/>
                <a:ea typeface="Microsoft YaHei"/>
                <a:cs typeface="Microsoft YaHei"/>
              </a:rPr>
              <a:t>关键配置</a:t>
            </a:r>
          </a:p>
        </p:txBody>
      </p:sp>
      <p:sp>
        <p:nvSpPr>
          <p:cNvPr id="2" name="title-7">
            <a:extLst>
              <a:ext uri="{FF2B5EF4-FFF2-40B4-BE49-F238E27FC236}">
                <a16:creationId xmlns:a16="http://schemas.microsoft.com/office/drawing/2014/main" id="{3F47E0A7-A4EE-47E6-9B9B-767AE1EFCB4E}"/>
              </a:ext>
            </a:extLst>
          </p:cNvPr>
          <p:cNvSpPr>
            <a:spLocks noGrp="1"/>
          </p:cNvSpPr>
          <p:nvPr/>
        </p:nvSpPr>
        <p:spPr>
          <a:xfrm>
            <a:off x="495300" y="781050"/>
            <a:ext cx="809625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4000"/>
              </a:lnSpc>
              <a:buNone/>
              <a:defRPr sz="300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00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关键设备配置及技术指标</a:t>
            </a:r>
          </a:p>
        </p:txBody>
      </p:sp>
      <p:sp>
        <p:nvSpPr>
          <p:cNvPr id="3" name="subtitle-7">
            <a:extLst>
              <a:ext uri="{FF2B5EF4-FFF2-40B4-BE49-F238E27FC236}">
                <a16:creationId xmlns:a16="http://schemas.microsoft.com/office/drawing/2014/main" id="{E5CB3801-D59B-410C-A7AE-3393BF788E44}"/>
              </a:ext>
            </a:extLst>
          </p:cNvPr>
          <p:cNvSpPr>
            <a:spLocks noGrp="1"/>
          </p:cNvSpPr>
          <p:nvPr/>
        </p:nvSpPr>
        <p:spPr>
          <a:xfrm>
            <a:off x="552450" y="1562100"/>
            <a:ext cx="7239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6774"/>
          </a:bodyPr>
          <a:lstStyle/>
          <a:p>
            <a:pPr algn="l">
              <a:lnSpc>
                <a:spcPct val="118000"/>
              </a:lnSpc>
              <a:buNone/>
              <a:defRPr sz="157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以下参数来自方案书中的系统配置与主要设备规格，可用于客户说明平台能力边界。</a:t>
            </a:r>
          </a:p>
        </p:txBody>
      </p:sp>
      <p:sp>
        <p:nvSpPr>
          <p:cNvPr id="4" name="rule-7">
            <a:extLst>
              <a:ext uri="{FF2B5EF4-FFF2-40B4-BE49-F238E27FC236}">
                <a16:creationId xmlns:a16="http://schemas.microsoft.com/office/drawing/2014/main" id="{F2E263B8-0CDB-42D0-8746-88632E91D36F}"/>
              </a:ext>
            </a:extLst>
          </p:cNvPr>
          <p:cNvSpPr>
            <a:spLocks noGrp="1"/>
          </p:cNvSpPr>
          <p:nvPr/>
        </p:nvSpPr>
        <p:spPr>
          <a:xfrm>
            <a:off x="533400" y="2114550"/>
            <a:ext cx="11125200" cy="14288"/>
          </a:xfrm>
          <a:prstGeom prst="rect">
            <a:avLst/>
          </a:prstGeom>
          <a:solidFill>
            <a:srgbClr val="B9C4D1"/>
          </a:solidFill>
          <a:ln w="0">
            <a:noFill/>
            <a:prstDash val="solid"/>
          </a:ln>
        </p:spPr>
      </p:sp>
      <p:sp>
        <p:nvSpPr>
          <p:cNvPr id="5" name="s7-h-0-box">
            <a:extLst>
              <a:ext uri="{FF2B5EF4-FFF2-40B4-BE49-F238E27FC236}">
                <a16:creationId xmlns:a16="http://schemas.microsoft.com/office/drawing/2014/main" id="{243CC892-CD01-4F72-BBD9-DB0FD10138C0}"/>
              </a:ext>
            </a:extLst>
          </p:cNvPr>
          <p:cNvSpPr>
            <a:spLocks noGrp="1"/>
          </p:cNvSpPr>
          <p:nvPr/>
        </p:nvSpPr>
        <p:spPr>
          <a:xfrm>
            <a:off x="533400" y="2457450"/>
            <a:ext cx="1885950" cy="457200"/>
          </a:xfrm>
          <a:prstGeom prst="rect">
            <a:avLst/>
          </a:prstGeom>
          <a:solidFill>
            <a:srgbClr val="123B70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6" name="s7-h-0-text">
            <a:extLst>
              <a:ext uri="{FF2B5EF4-FFF2-40B4-BE49-F238E27FC236}">
                <a16:creationId xmlns:a16="http://schemas.microsoft.com/office/drawing/2014/main" id="{3819B9BA-80EC-4387-8AB8-79D219A73A52}"/>
              </a:ext>
            </a:extLst>
          </p:cNvPr>
          <p:cNvSpPr>
            <a:spLocks noGrp="1"/>
          </p:cNvSpPr>
          <p:nvPr/>
        </p:nvSpPr>
        <p:spPr>
          <a:xfrm>
            <a:off x="609600" y="2533650"/>
            <a:ext cx="17335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12000"/>
              </a:lnSpc>
              <a:buNone/>
              <a:defRPr sz="12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模块</a:t>
            </a:r>
          </a:p>
        </p:txBody>
      </p:sp>
      <p:sp>
        <p:nvSpPr>
          <p:cNvPr id="7" name="s7-h-1-box">
            <a:extLst>
              <a:ext uri="{FF2B5EF4-FFF2-40B4-BE49-F238E27FC236}">
                <a16:creationId xmlns:a16="http://schemas.microsoft.com/office/drawing/2014/main" id="{36A94B0D-E694-41CF-9BD9-DB755C6FF1B4}"/>
              </a:ext>
            </a:extLst>
          </p:cNvPr>
          <p:cNvSpPr>
            <a:spLocks noGrp="1"/>
          </p:cNvSpPr>
          <p:nvPr/>
        </p:nvSpPr>
        <p:spPr>
          <a:xfrm>
            <a:off x="2419350" y="2457450"/>
            <a:ext cx="2343150" cy="457200"/>
          </a:xfrm>
          <a:prstGeom prst="rect">
            <a:avLst/>
          </a:prstGeom>
          <a:solidFill>
            <a:srgbClr val="123B70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8" name="s7-h-1-text">
            <a:extLst>
              <a:ext uri="{FF2B5EF4-FFF2-40B4-BE49-F238E27FC236}">
                <a16:creationId xmlns:a16="http://schemas.microsoft.com/office/drawing/2014/main" id="{CA36913B-93A7-4CE9-8DA1-5E20397D8220}"/>
              </a:ext>
            </a:extLst>
          </p:cNvPr>
          <p:cNvSpPr>
            <a:spLocks noGrp="1"/>
          </p:cNvSpPr>
          <p:nvPr/>
        </p:nvSpPr>
        <p:spPr>
          <a:xfrm>
            <a:off x="2495550" y="2533650"/>
            <a:ext cx="2190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12000"/>
              </a:lnSpc>
              <a:buNone/>
              <a:defRPr sz="12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代表型号</a:t>
            </a:r>
          </a:p>
        </p:txBody>
      </p:sp>
      <p:sp>
        <p:nvSpPr>
          <p:cNvPr id="9" name="s7-h-2-box">
            <a:extLst>
              <a:ext uri="{FF2B5EF4-FFF2-40B4-BE49-F238E27FC236}">
                <a16:creationId xmlns:a16="http://schemas.microsoft.com/office/drawing/2014/main" id="{5AFF0F59-799B-443A-A399-AF2FC61EDFF8}"/>
              </a:ext>
            </a:extLst>
          </p:cNvPr>
          <p:cNvSpPr>
            <a:spLocks noGrp="1"/>
          </p:cNvSpPr>
          <p:nvPr/>
        </p:nvSpPr>
        <p:spPr>
          <a:xfrm>
            <a:off x="4762500" y="2457450"/>
            <a:ext cx="2724150" cy="457200"/>
          </a:xfrm>
          <a:prstGeom prst="rect">
            <a:avLst/>
          </a:prstGeom>
          <a:solidFill>
            <a:srgbClr val="123B70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10" name="s7-h-2-text">
            <a:extLst>
              <a:ext uri="{FF2B5EF4-FFF2-40B4-BE49-F238E27FC236}">
                <a16:creationId xmlns:a16="http://schemas.microsoft.com/office/drawing/2014/main" id="{2CCD5788-D2EB-4672-BD6A-300C7D9CC690}"/>
              </a:ext>
            </a:extLst>
          </p:cNvPr>
          <p:cNvSpPr>
            <a:spLocks noGrp="1"/>
          </p:cNvSpPr>
          <p:nvPr/>
        </p:nvSpPr>
        <p:spPr>
          <a:xfrm>
            <a:off x="4838700" y="2533650"/>
            <a:ext cx="2571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12000"/>
              </a:lnSpc>
              <a:buNone/>
              <a:defRPr sz="12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规格能力</a:t>
            </a:r>
          </a:p>
        </p:txBody>
      </p:sp>
      <p:sp>
        <p:nvSpPr>
          <p:cNvPr id="11" name="s7-h-3-box">
            <a:extLst>
              <a:ext uri="{FF2B5EF4-FFF2-40B4-BE49-F238E27FC236}">
                <a16:creationId xmlns:a16="http://schemas.microsoft.com/office/drawing/2014/main" id="{676A8242-3709-4F7F-860D-C6FBAC1DD0F5}"/>
              </a:ext>
            </a:extLst>
          </p:cNvPr>
          <p:cNvSpPr>
            <a:spLocks noGrp="1"/>
          </p:cNvSpPr>
          <p:nvPr/>
        </p:nvSpPr>
        <p:spPr>
          <a:xfrm>
            <a:off x="7486650" y="2457450"/>
            <a:ext cx="4171950" cy="457200"/>
          </a:xfrm>
          <a:prstGeom prst="rect">
            <a:avLst/>
          </a:prstGeom>
          <a:solidFill>
            <a:srgbClr val="123B70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12" name="s7-h-3-text">
            <a:extLst>
              <a:ext uri="{FF2B5EF4-FFF2-40B4-BE49-F238E27FC236}">
                <a16:creationId xmlns:a16="http://schemas.microsoft.com/office/drawing/2014/main" id="{99AA3797-3825-484D-A788-15A0F4864148}"/>
              </a:ext>
            </a:extLst>
          </p:cNvPr>
          <p:cNvSpPr>
            <a:spLocks noGrp="1"/>
          </p:cNvSpPr>
          <p:nvPr/>
        </p:nvSpPr>
        <p:spPr>
          <a:xfrm>
            <a:off x="7562850" y="2533650"/>
            <a:ext cx="40195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12000"/>
              </a:lnSpc>
              <a:buNone/>
              <a:defRPr sz="12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lang="zh-CN" altLang="en-US" sz="1275" b="1" dirty="0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功能备注</a:t>
            </a:r>
            <a:endParaRPr sz="1275" b="1" dirty="0">
              <a:solidFill>
                <a:srgbClr val="FFFFFF"/>
              </a:solidFill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13" name="s7-r0-c0-box">
            <a:extLst>
              <a:ext uri="{FF2B5EF4-FFF2-40B4-BE49-F238E27FC236}">
                <a16:creationId xmlns:a16="http://schemas.microsoft.com/office/drawing/2014/main" id="{9D36B6F0-35C1-413B-9588-D0A5C2D2F9FF}"/>
              </a:ext>
            </a:extLst>
          </p:cNvPr>
          <p:cNvSpPr>
            <a:spLocks noGrp="1"/>
          </p:cNvSpPr>
          <p:nvPr/>
        </p:nvSpPr>
        <p:spPr>
          <a:xfrm>
            <a:off x="533400" y="2914650"/>
            <a:ext cx="1885950" cy="514350"/>
          </a:xfrm>
          <a:prstGeom prst="rect">
            <a:avLst/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14" name="s7-r0-c0-text">
            <a:extLst>
              <a:ext uri="{FF2B5EF4-FFF2-40B4-BE49-F238E27FC236}">
                <a16:creationId xmlns:a16="http://schemas.microsoft.com/office/drawing/2014/main" id="{C53E7313-56AD-48F7-903E-CFF26E4A4CD8}"/>
              </a:ext>
            </a:extLst>
          </p:cNvPr>
          <p:cNvSpPr>
            <a:spLocks noGrp="1"/>
          </p:cNvSpPr>
          <p:nvPr/>
        </p:nvSpPr>
        <p:spPr>
          <a:xfrm>
            <a:off x="609600" y="2990850"/>
            <a:ext cx="17335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12000"/>
              </a:lnSpc>
              <a:buNone/>
              <a:defRPr sz="1163" b="1">
                <a:solidFill>
                  <a:srgbClr val="123B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63" b="1">
                <a:solidFill>
                  <a:srgbClr val="123B70"/>
                </a:solidFill>
                <a:latin typeface="Microsoft YaHei"/>
                <a:ea typeface="Microsoft YaHei"/>
                <a:cs typeface="Microsoft YaHei"/>
              </a:rPr>
              <a:t>交流电源</a:t>
            </a:r>
          </a:p>
        </p:txBody>
      </p:sp>
      <p:sp>
        <p:nvSpPr>
          <p:cNvPr id="15" name="s7-r0-c1-box">
            <a:extLst>
              <a:ext uri="{FF2B5EF4-FFF2-40B4-BE49-F238E27FC236}">
                <a16:creationId xmlns:a16="http://schemas.microsoft.com/office/drawing/2014/main" id="{2191C16E-1628-4E28-A9C2-222FC595B69B}"/>
              </a:ext>
            </a:extLst>
          </p:cNvPr>
          <p:cNvSpPr>
            <a:spLocks noGrp="1"/>
          </p:cNvSpPr>
          <p:nvPr/>
        </p:nvSpPr>
        <p:spPr>
          <a:xfrm>
            <a:off x="2419350" y="2914650"/>
            <a:ext cx="2343150" cy="514350"/>
          </a:xfrm>
          <a:prstGeom prst="rect">
            <a:avLst/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16" name="s7-r0-c1-text">
            <a:extLst>
              <a:ext uri="{FF2B5EF4-FFF2-40B4-BE49-F238E27FC236}">
                <a16:creationId xmlns:a16="http://schemas.microsoft.com/office/drawing/2014/main" id="{10388057-3D53-4C00-BBD5-21CBFDC033C7}"/>
              </a:ext>
            </a:extLst>
          </p:cNvPr>
          <p:cNvSpPr>
            <a:spLocks noGrp="1"/>
          </p:cNvSpPr>
          <p:nvPr/>
        </p:nvSpPr>
        <p:spPr>
          <a:xfrm>
            <a:off x="2495550" y="2990850"/>
            <a:ext cx="2190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12000"/>
              </a:lnSpc>
              <a:buNone/>
              <a:defRPr sz="1163" b="0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63" b="0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ACP3000 / ACP6000</a:t>
            </a:r>
          </a:p>
        </p:txBody>
      </p:sp>
      <p:sp>
        <p:nvSpPr>
          <p:cNvPr id="17" name="s7-r0-c2-box">
            <a:extLst>
              <a:ext uri="{FF2B5EF4-FFF2-40B4-BE49-F238E27FC236}">
                <a16:creationId xmlns:a16="http://schemas.microsoft.com/office/drawing/2014/main" id="{3178D7AD-990A-4E8B-A3BA-870870D58254}"/>
              </a:ext>
            </a:extLst>
          </p:cNvPr>
          <p:cNvSpPr>
            <a:spLocks noGrp="1"/>
          </p:cNvSpPr>
          <p:nvPr/>
        </p:nvSpPr>
        <p:spPr>
          <a:xfrm>
            <a:off x="4762500" y="2914650"/>
            <a:ext cx="2724150" cy="514350"/>
          </a:xfrm>
          <a:prstGeom prst="rect">
            <a:avLst/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18" name="s7-r0-c2-text">
            <a:extLst>
              <a:ext uri="{FF2B5EF4-FFF2-40B4-BE49-F238E27FC236}">
                <a16:creationId xmlns:a16="http://schemas.microsoft.com/office/drawing/2014/main" id="{80045CFD-6F0B-4163-8FFD-277B1CC632C3}"/>
              </a:ext>
            </a:extLst>
          </p:cNvPr>
          <p:cNvSpPr>
            <a:spLocks noGrp="1"/>
          </p:cNvSpPr>
          <p:nvPr/>
        </p:nvSpPr>
        <p:spPr>
          <a:xfrm>
            <a:off x="4838700" y="2990850"/>
            <a:ext cx="2571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12000"/>
              </a:lnSpc>
              <a:buNone/>
              <a:defRPr sz="1163" b="0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63" b="0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0-300 / 350VAC，3kVA / 6kVA</a:t>
            </a:r>
          </a:p>
        </p:txBody>
      </p:sp>
      <p:sp>
        <p:nvSpPr>
          <p:cNvPr id="19" name="s7-r0-c3-box">
            <a:extLst>
              <a:ext uri="{FF2B5EF4-FFF2-40B4-BE49-F238E27FC236}">
                <a16:creationId xmlns:a16="http://schemas.microsoft.com/office/drawing/2014/main" id="{794C7F08-2F2E-47C4-BF65-C8B973ECD7A8}"/>
              </a:ext>
            </a:extLst>
          </p:cNvPr>
          <p:cNvSpPr>
            <a:spLocks noGrp="1"/>
          </p:cNvSpPr>
          <p:nvPr/>
        </p:nvSpPr>
        <p:spPr>
          <a:xfrm>
            <a:off x="7486650" y="2914650"/>
            <a:ext cx="4171950" cy="514350"/>
          </a:xfrm>
          <a:prstGeom prst="rect">
            <a:avLst/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20" name="s7-r0-c3-text">
            <a:extLst>
              <a:ext uri="{FF2B5EF4-FFF2-40B4-BE49-F238E27FC236}">
                <a16:creationId xmlns:a16="http://schemas.microsoft.com/office/drawing/2014/main" id="{7AEB1BFF-86DC-493D-A792-BCD1DA936EAC}"/>
              </a:ext>
            </a:extLst>
          </p:cNvPr>
          <p:cNvSpPr>
            <a:spLocks noGrp="1"/>
          </p:cNvSpPr>
          <p:nvPr/>
        </p:nvSpPr>
        <p:spPr>
          <a:xfrm>
            <a:off x="7562850" y="2990850"/>
            <a:ext cx="40195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12000"/>
              </a:lnSpc>
              <a:buNone/>
              <a:defRPr sz="1163" b="0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63" b="0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模拟宽压市电、跌落和频率扰动，支撑旁路与整流测试。</a:t>
            </a:r>
          </a:p>
        </p:txBody>
      </p:sp>
      <p:sp>
        <p:nvSpPr>
          <p:cNvPr id="21" name="s7-r1-c0-box">
            <a:extLst>
              <a:ext uri="{FF2B5EF4-FFF2-40B4-BE49-F238E27FC236}">
                <a16:creationId xmlns:a16="http://schemas.microsoft.com/office/drawing/2014/main" id="{B36FBBAB-7ADA-4D92-AE1A-E026518A0FE9}"/>
              </a:ext>
            </a:extLst>
          </p:cNvPr>
          <p:cNvSpPr>
            <a:spLocks noGrp="1"/>
          </p:cNvSpPr>
          <p:nvPr/>
        </p:nvSpPr>
        <p:spPr>
          <a:xfrm>
            <a:off x="533400" y="3429000"/>
            <a:ext cx="1885950" cy="514350"/>
          </a:xfrm>
          <a:prstGeom prst="rect">
            <a:avLst/>
          </a:prstGeom>
          <a:solidFill>
            <a:srgbClr val="F3F6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22" name="s7-r1-c0-text">
            <a:extLst>
              <a:ext uri="{FF2B5EF4-FFF2-40B4-BE49-F238E27FC236}">
                <a16:creationId xmlns:a16="http://schemas.microsoft.com/office/drawing/2014/main" id="{3A19794E-E7E4-41C2-B09F-BA9E76EC9263}"/>
              </a:ext>
            </a:extLst>
          </p:cNvPr>
          <p:cNvSpPr>
            <a:spLocks noGrp="1"/>
          </p:cNvSpPr>
          <p:nvPr/>
        </p:nvSpPr>
        <p:spPr>
          <a:xfrm>
            <a:off x="609600" y="3505200"/>
            <a:ext cx="17335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12000"/>
              </a:lnSpc>
              <a:buNone/>
              <a:defRPr sz="1163" b="1">
                <a:solidFill>
                  <a:srgbClr val="123B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63" b="1">
                <a:solidFill>
                  <a:srgbClr val="123B70"/>
                </a:solidFill>
                <a:latin typeface="Microsoft YaHei"/>
                <a:ea typeface="Microsoft YaHei"/>
                <a:cs typeface="Microsoft YaHei"/>
              </a:rPr>
              <a:t>交流负载</a:t>
            </a:r>
          </a:p>
        </p:txBody>
      </p:sp>
      <p:sp>
        <p:nvSpPr>
          <p:cNvPr id="23" name="s7-r1-c1-box">
            <a:extLst>
              <a:ext uri="{FF2B5EF4-FFF2-40B4-BE49-F238E27FC236}">
                <a16:creationId xmlns:a16="http://schemas.microsoft.com/office/drawing/2014/main" id="{353E4E81-E854-41F4-B5F8-F9614C3A692E}"/>
              </a:ext>
            </a:extLst>
          </p:cNvPr>
          <p:cNvSpPr>
            <a:spLocks noGrp="1"/>
          </p:cNvSpPr>
          <p:nvPr/>
        </p:nvSpPr>
        <p:spPr>
          <a:xfrm>
            <a:off x="2419350" y="3429000"/>
            <a:ext cx="2343150" cy="514350"/>
          </a:xfrm>
          <a:prstGeom prst="rect">
            <a:avLst/>
          </a:prstGeom>
          <a:solidFill>
            <a:srgbClr val="F3F6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24" name="s7-r1-c1-text">
            <a:extLst>
              <a:ext uri="{FF2B5EF4-FFF2-40B4-BE49-F238E27FC236}">
                <a16:creationId xmlns:a16="http://schemas.microsoft.com/office/drawing/2014/main" id="{F692AD97-CD17-45CD-857E-D08FA1D25BAB}"/>
              </a:ext>
            </a:extLst>
          </p:cNvPr>
          <p:cNvSpPr>
            <a:spLocks noGrp="1"/>
          </p:cNvSpPr>
          <p:nvPr/>
        </p:nvSpPr>
        <p:spPr>
          <a:xfrm>
            <a:off x="2495550" y="3505200"/>
            <a:ext cx="2190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12000"/>
              </a:lnSpc>
              <a:buNone/>
              <a:defRPr sz="1163" b="0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lang="en-US" altLang="zh-CN" sz="1163" b="0" dirty="0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OEL8634C</a:t>
            </a:r>
            <a:r>
              <a:rPr sz="1163" b="0" dirty="0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 + </a:t>
            </a:r>
            <a:r>
              <a:rPr sz="1163" b="0" dirty="0" err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冲击负载</a:t>
            </a:r>
            <a:endParaRPr sz="1163" b="0" dirty="0">
              <a:solidFill>
                <a:srgbClr val="0B1726"/>
              </a:solidFill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25" name="s7-r1-c2-box">
            <a:extLst>
              <a:ext uri="{FF2B5EF4-FFF2-40B4-BE49-F238E27FC236}">
                <a16:creationId xmlns:a16="http://schemas.microsoft.com/office/drawing/2014/main" id="{BA2A9E0B-F542-4290-AFD0-5746231C962E}"/>
              </a:ext>
            </a:extLst>
          </p:cNvPr>
          <p:cNvSpPr>
            <a:spLocks noGrp="1"/>
          </p:cNvSpPr>
          <p:nvPr/>
        </p:nvSpPr>
        <p:spPr>
          <a:xfrm>
            <a:off x="4762500" y="3429000"/>
            <a:ext cx="2724150" cy="514350"/>
          </a:xfrm>
          <a:prstGeom prst="rect">
            <a:avLst/>
          </a:prstGeom>
          <a:solidFill>
            <a:srgbClr val="F3F6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26" name="s7-r1-c2-text">
            <a:extLst>
              <a:ext uri="{FF2B5EF4-FFF2-40B4-BE49-F238E27FC236}">
                <a16:creationId xmlns:a16="http://schemas.microsoft.com/office/drawing/2014/main" id="{3CF4D18A-219B-4878-9D3B-1301DE589D2B}"/>
              </a:ext>
            </a:extLst>
          </p:cNvPr>
          <p:cNvSpPr>
            <a:spLocks noGrp="1"/>
          </p:cNvSpPr>
          <p:nvPr/>
        </p:nvSpPr>
        <p:spPr>
          <a:xfrm>
            <a:off x="4838700" y="3505200"/>
            <a:ext cx="2571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 fontScale="93868" lnSpcReduction="10000"/>
          </a:bodyPr>
          <a:lstStyle/>
          <a:p>
            <a:pPr algn="l">
              <a:lnSpc>
                <a:spcPct val="112000"/>
              </a:lnSpc>
              <a:buNone/>
              <a:defRPr sz="1163" b="0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63" b="0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110 / 220VAC，3kVA；1.3 / 1.5 / 1.8倍冲击</a:t>
            </a:r>
          </a:p>
        </p:txBody>
      </p:sp>
      <p:sp>
        <p:nvSpPr>
          <p:cNvPr id="27" name="s7-r1-c3-box">
            <a:extLst>
              <a:ext uri="{FF2B5EF4-FFF2-40B4-BE49-F238E27FC236}">
                <a16:creationId xmlns:a16="http://schemas.microsoft.com/office/drawing/2014/main" id="{42C46AFA-B5B5-4637-B78E-F84DDCCF7748}"/>
              </a:ext>
            </a:extLst>
          </p:cNvPr>
          <p:cNvSpPr>
            <a:spLocks noGrp="1"/>
          </p:cNvSpPr>
          <p:nvPr/>
        </p:nvSpPr>
        <p:spPr>
          <a:xfrm>
            <a:off x="7486650" y="3429000"/>
            <a:ext cx="4171950" cy="514350"/>
          </a:xfrm>
          <a:prstGeom prst="rect">
            <a:avLst/>
          </a:prstGeom>
          <a:solidFill>
            <a:srgbClr val="F3F6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28" name="s7-r1-c3-text">
            <a:extLst>
              <a:ext uri="{FF2B5EF4-FFF2-40B4-BE49-F238E27FC236}">
                <a16:creationId xmlns:a16="http://schemas.microsoft.com/office/drawing/2014/main" id="{50D0F676-8721-4093-80E0-B294AF24401C}"/>
              </a:ext>
            </a:extLst>
          </p:cNvPr>
          <p:cNvSpPr>
            <a:spLocks noGrp="1"/>
          </p:cNvSpPr>
          <p:nvPr/>
        </p:nvSpPr>
        <p:spPr>
          <a:xfrm>
            <a:off x="7562850" y="3505200"/>
            <a:ext cx="40195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12000"/>
              </a:lnSpc>
              <a:buNone/>
              <a:defRPr sz="1163" b="0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63" b="0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覆盖带载能力、THD、冲击过载与动态响应。</a:t>
            </a:r>
          </a:p>
        </p:txBody>
      </p:sp>
      <p:sp>
        <p:nvSpPr>
          <p:cNvPr id="29" name="s7-r2-c0-box">
            <a:extLst>
              <a:ext uri="{FF2B5EF4-FFF2-40B4-BE49-F238E27FC236}">
                <a16:creationId xmlns:a16="http://schemas.microsoft.com/office/drawing/2014/main" id="{D0D0A277-AA9B-47E9-A413-712DE57EB15E}"/>
              </a:ext>
            </a:extLst>
          </p:cNvPr>
          <p:cNvSpPr>
            <a:spLocks noGrp="1"/>
          </p:cNvSpPr>
          <p:nvPr/>
        </p:nvSpPr>
        <p:spPr>
          <a:xfrm>
            <a:off x="533400" y="3943350"/>
            <a:ext cx="1885950" cy="514350"/>
          </a:xfrm>
          <a:prstGeom prst="rect">
            <a:avLst/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30" name="s7-r2-c0-text">
            <a:extLst>
              <a:ext uri="{FF2B5EF4-FFF2-40B4-BE49-F238E27FC236}">
                <a16:creationId xmlns:a16="http://schemas.microsoft.com/office/drawing/2014/main" id="{10315E7F-3E46-440B-8D3C-2EE36929A49C}"/>
              </a:ext>
            </a:extLst>
          </p:cNvPr>
          <p:cNvSpPr>
            <a:spLocks noGrp="1"/>
          </p:cNvSpPr>
          <p:nvPr/>
        </p:nvSpPr>
        <p:spPr>
          <a:xfrm>
            <a:off x="609600" y="4019550"/>
            <a:ext cx="17335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12000"/>
              </a:lnSpc>
              <a:buNone/>
              <a:defRPr sz="1163" b="1">
                <a:solidFill>
                  <a:srgbClr val="123B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63" b="1">
                <a:solidFill>
                  <a:srgbClr val="123B70"/>
                </a:solidFill>
                <a:latin typeface="Microsoft YaHei"/>
                <a:ea typeface="Microsoft YaHei"/>
                <a:cs typeface="Microsoft YaHei"/>
              </a:rPr>
              <a:t>PV 模拟器</a:t>
            </a:r>
          </a:p>
        </p:txBody>
      </p:sp>
      <p:sp>
        <p:nvSpPr>
          <p:cNvPr id="31" name="s7-r2-c1-box">
            <a:extLst>
              <a:ext uri="{FF2B5EF4-FFF2-40B4-BE49-F238E27FC236}">
                <a16:creationId xmlns:a16="http://schemas.microsoft.com/office/drawing/2014/main" id="{9D75AF41-AFD5-489C-8A96-FE1E73F0B070}"/>
              </a:ext>
            </a:extLst>
          </p:cNvPr>
          <p:cNvSpPr>
            <a:spLocks noGrp="1"/>
          </p:cNvSpPr>
          <p:nvPr/>
        </p:nvSpPr>
        <p:spPr>
          <a:xfrm>
            <a:off x="2419350" y="3943350"/>
            <a:ext cx="2343150" cy="514350"/>
          </a:xfrm>
          <a:prstGeom prst="rect">
            <a:avLst/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32" name="s7-r2-c1-text">
            <a:extLst>
              <a:ext uri="{FF2B5EF4-FFF2-40B4-BE49-F238E27FC236}">
                <a16:creationId xmlns:a16="http://schemas.microsoft.com/office/drawing/2014/main" id="{8B3BAFCA-EF4E-4550-AD9F-4B3D8B0A6EF3}"/>
              </a:ext>
            </a:extLst>
          </p:cNvPr>
          <p:cNvSpPr>
            <a:spLocks noGrp="1"/>
          </p:cNvSpPr>
          <p:nvPr/>
        </p:nvSpPr>
        <p:spPr>
          <a:xfrm>
            <a:off x="2495550" y="4019550"/>
            <a:ext cx="2190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12000"/>
              </a:lnSpc>
              <a:buNone/>
              <a:defRPr sz="1163" b="0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63" b="0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OWH67030-150A</a:t>
            </a:r>
          </a:p>
        </p:txBody>
      </p:sp>
      <p:sp>
        <p:nvSpPr>
          <p:cNvPr id="33" name="s7-r2-c2-box">
            <a:extLst>
              <a:ext uri="{FF2B5EF4-FFF2-40B4-BE49-F238E27FC236}">
                <a16:creationId xmlns:a16="http://schemas.microsoft.com/office/drawing/2014/main" id="{9C9E94E9-37CC-4D1A-8071-AC2FBBFEA522}"/>
              </a:ext>
            </a:extLst>
          </p:cNvPr>
          <p:cNvSpPr>
            <a:spLocks noGrp="1"/>
          </p:cNvSpPr>
          <p:nvPr/>
        </p:nvSpPr>
        <p:spPr>
          <a:xfrm>
            <a:off x="4762500" y="3943350"/>
            <a:ext cx="2724150" cy="514350"/>
          </a:xfrm>
          <a:prstGeom prst="rect">
            <a:avLst/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34" name="s7-r2-c2-text">
            <a:extLst>
              <a:ext uri="{FF2B5EF4-FFF2-40B4-BE49-F238E27FC236}">
                <a16:creationId xmlns:a16="http://schemas.microsoft.com/office/drawing/2014/main" id="{36AEEF93-E693-49EE-B03A-256A9D747DC8}"/>
              </a:ext>
            </a:extLst>
          </p:cNvPr>
          <p:cNvSpPr>
            <a:spLocks noGrp="1"/>
          </p:cNvSpPr>
          <p:nvPr/>
        </p:nvSpPr>
        <p:spPr>
          <a:xfrm>
            <a:off x="4838700" y="4019550"/>
            <a:ext cx="2571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12000"/>
              </a:lnSpc>
              <a:buNone/>
              <a:defRPr sz="1163" b="0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63" b="0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0-150V，0-40A，3000W</a:t>
            </a:r>
          </a:p>
        </p:txBody>
      </p:sp>
      <p:sp>
        <p:nvSpPr>
          <p:cNvPr id="35" name="s7-r2-c3-box">
            <a:extLst>
              <a:ext uri="{FF2B5EF4-FFF2-40B4-BE49-F238E27FC236}">
                <a16:creationId xmlns:a16="http://schemas.microsoft.com/office/drawing/2014/main" id="{3874205D-72B0-4F1D-A89E-68C1CCA3EDC1}"/>
              </a:ext>
            </a:extLst>
          </p:cNvPr>
          <p:cNvSpPr>
            <a:spLocks noGrp="1"/>
          </p:cNvSpPr>
          <p:nvPr/>
        </p:nvSpPr>
        <p:spPr>
          <a:xfrm>
            <a:off x="7486650" y="3943350"/>
            <a:ext cx="4171950" cy="514350"/>
          </a:xfrm>
          <a:prstGeom prst="rect">
            <a:avLst/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36" name="s7-r2-c3-text">
            <a:extLst>
              <a:ext uri="{FF2B5EF4-FFF2-40B4-BE49-F238E27FC236}">
                <a16:creationId xmlns:a16="http://schemas.microsoft.com/office/drawing/2014/main" id="{F74A7E9D-DAA7-4C24-BD6E-8659C1EB5F5B}"/>
              </a:ext>
            </a:extLst>
          </p:cNvPr>
          <p:cNvSpPr>
            <a:spLocks noGrp="1"/>
          </p:cNvSpPr>
          <p:nvPr/>
        </p:nvSpPr>
        <p:spPr>
          <a:xfrm>
            <a:off x="7562850" y="4019550"/>
            <a:ext cx="40195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12000"/>
              </a:lnSpc>
              <a:buNone/>
              <a:defRPr sz="1163" b="0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63" b="0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注入 MPPT 曲线，验证 PV 优先逻辑与能量调度。</a:t>
            </a:r>
          </a:p>
        </p:txBody>
      </p:sp>
      <p:sp>
        <p:nvSpPr>
          <p:cNvPr id="37" name="s7-r3-c0-box">
            <a:extLst>
              <a:ext uri="{FF2B5EF4-FFF2-40B4-BE49-F238E27FC236}">
                <a16:creationId xmlns:a16="http://schemas.microsoft.com/office/drawing/2014/main" id="{F39B1B11-1F93-4813-9A2E-89C0CD777A52}"/>
              </a:ext>
            </a:extLst>
          </p:cNvPr>
          <p:cNvSpPr>
            <a:spLocks noGrp="1"/>
          </p:cNvSpPr>
          <p:nvPr/>
        </p:nvSpPr>
        <p:spPr>
          <a:xfrm>
            <a:off x="533400" y="4457700"/>
            <a:ext cx="1885950" cy="514350"/>
          </a:xfrm>
          <a:prstGeom prst="rect">
            <a:avLst/>
          </a:prstGeom>
          <a:solidFill>
            <a:srgbClr val="F3F6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38" name="s7-r3-c0-text">
            <a:extLst>
              <a:ext uri="{FF2B5EF4-FFF2-40B4-BE49-F238E27FC236}">
                <a16:creationId xmlns:a16="http://schemas.microsoft.com/office/drawing/2014/main" id="{E5AD52CD-B653-4AB0-B635-EE9BEDC7512E}"/>
              </a:ext>
            </a:extLst>
          </p:cNvPr>
          <p:cNvSpPr>
            <a:spLocks noGrp="1"/>
          </p:cNvSpPr>
          <p:nvPr/>
        </p:nvSpPr>
        <p:spPr>
          <a:xfrm>
            <a:off x="609600" y="4533900"/>
            <a:ext cx="17335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12000"/>
              </a:lnSpc>
              <a:buNone/>
              <a:defRPr sz="1163" b="1">
                <a:solidFill>
                  <a:srgbClr val="123B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63" b="1">
                <a:solidFill>
                  <a:srgbClr val="123B70"/>
                </a:solidFill>
                <a:latin typeface="Microsoft YaHei"/>
                <a:ea typeface="Microsoft YaHei"/>
                <a:cs typeface="Microsoft YaHei"/>
              </a:rPr>
              <a:t>电池模拟器</a:t>
            </a:r>
          </a:p>
        </p:txBody>
      </p:sp>
      <p:sp>
        <p:nvSpPr>
          <p:cNvPr id="39" name="s7-r3-c1-box">
            <a:extLst>
              <a:ext uri="{FF2B5EF4-FFF2-40B4-BE49-F238E27FC236}">
                <a16:creationId xmlns:a16="http://schemas.microsoft.com/office/drawing/2014/main" id="{30009F49-2E6A-4B95-829D-903F2AFBDD15}"/>
              </a:ext>
            </a:extLst>
          </p:cNvPr>
          <p:cNvSpPr>
            <a:spLocks noGrp="1"/>
          </p:cNvSpPr>
          <p:nvPr/>
        </p:nvSpPr>
        <p:spPr>
          <a:xfrm>
            <a:off x="2419350" y="4457700"/>
            <a:ext cx="2343150" cy="514350"/>
          </a:xfrm>
          <a:prstGeom prst="rect">
            <a:avLst/>
          </a:prstGeom>
          <a:solidFill>
            <a:srgbClr val="F3F6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40" name="s7-r3-c1-text">
            <a:extLst>
              <a:ext uri="{FF2B5EF4-FFF2-40B4-BE49-F238E27FC236}">
                <a16:creationId xmlns:a16="http://schemas.microsoft.com/office/drawing/2014/main" id="{0D1C2718-DA16-4EFE-A272-1E370A583FAA}"/>
              </a:ext>
            </a:extLst>
          </p:cNvPr>
          <p:cNvSpPr>
            <a:spLocks noGrp="1"/>
          </p:cNvSpPr>
          <p:nvPr/>
        </p:nvSpPr>
        <p:spPr>
          <a:xfrm>
            <a:off x="2495550" y="4533900"/>
            <a:ext cx="2190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12000"/>
              </a:lnSpc>
              <a:buNone/>
              <a:defRPr sz="1163" b="0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63" b="0" dirty="0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OWH67B</a:t>
            </a:r>
            <a:r>
              <a:rPr lang="en-US" sz="1163" b="0" dirty="0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036</a:t>
            </a:r>
            <a:endParaRPr sz="1163" b="0" dirty="0">
              <a:solidFill>
                <a:srgbClr val="0B1726"/>
              </a:solidFill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41" name="s7-r3-c2-box">
            <a:extLst>
              <a:ext uri="{FF2B5EF4-FFF2-40B4-BE49-F238E27FC236}">
                <a16:creationId xmlns:a16="http://schemas.microsoft.com/office/drawing/2014/main" id="{68FF192E-A8FC-4B79-BFE0-2F817A2F8B4E}"/>
              </a:ext>
            </a:extLst>
          </p:cNvPr>
          <p:cNvSpPr>
            <a:spLocks noGrp="1"/>
          </p:cNvSpPr>
          <p:nvPr/>
        </p:nvSpPr>
        <p:spPr>
          <a:xfrm>
            <a:off x="4762500" y="4457700"/>
            <a:ext cx="2724150" cy="514350"/>
          </a:xfrm>
          <a:prstGeom prst="rect">
            <a:avLst/>
          </a:prstGeom>
          <a:solidFill>
            <a:srgbClr val="F3F6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42" name="s7-r3-c2-text">
            <a:extLst>
              <a:ext uri="{FF2B5EF4-FFF2-40B4-BE49-F238E27FC236}">
                <a16:creationId xmlns:a16="http://schemas.microsoft.com/office/drawing/2014/main" id="{FBCDEFD7-0CA6-48BF-AF5A-28A744A8C89D}"/>
              </a:ext>
            </a:extLst>
          </p:cNvPr>
          <p:cNvSpPr>
            <a:spLocks noGrp="1"/>
          </p:cNvSpPr>
          <p:nvPr/>
        </p:nvSpPr>
        <p:spPr>
          <a:xfrm>
            <a:off x="4838700" y="4533900"/>
            <a:ext cx="2571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 fontScale="96620"/>
          </a:bodyPr>
          <a:lstStyle/>
          <a:p>
            <a:pPr algn="l">
              <a:lnSpc>
                <a:spcPct val="112000"/>
              </a:lnSpc>
              <a:buNone/>
              <a:defRPr sz="1163" b="0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63" b="0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0-60V，最高 -280A ~ +280A，±4kW</a:t>
            </a:r>
          </a:p>
        </p:txBody>
      </p:sp>
      <p:sp>
        <p:nvSpPr>
          <p:cNvPr id="43" name="s7-r3-c3-box">
            <a:extLst>
              <a:ext uri="{FF2B5EF4-FFF2-40B4-BE49-F238E27FC236}">
                <a16:creationId xmlns:a16="http://schemas.microsoft.com/office/drawing/2014/main" id="{EF62CE44-78CD-4B2F-8067-C34D4E63884B}"/>
              </a:ext>
            </a:extLst>
          </p:cNvPr>
          <p:cNvSpPr>
            <a:spLocks noGrp="1"/>
          </p:cNvSpPr>
          <p:nvPr/>
        </p:nvSpPr>
        <p:spPr>
          <a:xfrm>
            <a:off x="7486650" y="4457700"/>
            <a:ext cx="4171950" cy="514350"/>
          </a:xfrm>
          <a:prstGeom prst="rect">
            <a:avLst/>
          </a:prstGeom>
          <a:solidFill>
            <a:srgbClr val="F3F6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44" name="s7-r3-c3-text">
            <a:extLst>
              <a:ext uri="{FF2B5EF4-FFF2-40B4-BE49-F238E27FC236}">
                <a16:creationId xmlns:a16="http://schemas.microsoft.com/office/drawing/2014/main" id="{6DB0481F-F5DC-4285-BC32-7DC4EBF67586}"/>
              </a:ext>
            </a:extLst>
          </p:cNvPr>
          <p:cNvSpPr>
            <a:spLocks noGrp="1"/>
          </p:cNvSpPr>
          <p:nvPr/>
        </p:nvSpPr>
        <p:spPr>
          <a:xfrm>
            <a:off x="7562850" y="4533900"/>
            <a:ext cx="40195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12000"/>
              </a:lnSpc>
              <a:buNone/>
              <a:defRPr sz="1163" b="0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63" b="0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双向直流源 / 电池模拟 / 直流电子负载三合一。</a:t>
            </a:r>
          </a:p>
        </p:txBody>
      </p:sp>
      <p:sp>
        <p:nvSpPr>
          <p:cNvPr id="45" name="s7-r4-c0-box">
            <a:extLst>
              <a:ext uri="{FF2B5EF4-FFF2-40B4-BE49-F238E27FC236}">
                <a16:creationId xmlns:a16="http://schemas.microsoft.com/office/drawing/2014/main" id="{160FDAA4-FE4D-4A20-850A-09532B8F8087}"/>
              </a:ext>
            </a:extLst>
          </p:cNvPr>
          <p:cNvSpPr>
            <a:spLocks noGrp="1"/>
          </p:cNvSpPr>
          <p:nvPr/>
        </p:nvSpPr>
        <p:spPr>
          <a:xfrm>
            <a:off x="533400" y="4972050"/>
            <a:ext cx="1885950" cy="514350"/>
          </a:xfrm>
          <a:prstGeom prst="rect">
            <a:avLst/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46" name="s7-r4-c0-text">
            <a:extLst>
              <a:ext uri="{FF2B5EF4-FFF2-40B4-BE49-F238E27FC236}">
                <a16:creationId xmlns:a16="http://schemas.microsoft.com/office/drawing/2014/main" id="{2B0F46FF-5122-4E20-97D0-61045C4806FB}"/>
              </a:ext>
            </a:extLst>
          </p:cNvPr>
          <p:cNvSpPr>
            <a:spLocks noGrp="1"/>
          </p:cNvSpPr>
          <p:nvPr/>
        </p:nvSpPr>
        <p:spPr>
          <a:xfrm>
            <a:off x="609600" y="5048250"/>
            <a:ext cx="17335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 fontScale="92500" lnSpcReduction="10000"/>
          </a:bodyPr>
          <a:lstStyle/>
          <a:p>
            <a:pPr algn="l">
              <a:lnSpc>
                <a:spcPct val="112000"/>
              </a:lnSpc>
              <a:buNone/>
              <a:defRPr sz="1163" b="1">
                <a:solidFill>
                  <a:srgbClr val="123B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63" b="1" dirty="0" err="1">
                <a:solidFill>
                  <a:srgbClr val="123B70"/>
                </a:solidFill>
                <a:latin typeface="Microsoft YaHei"/>
                <a:ea typeface="Microsoft YaHei"/>
                <a:cs typeface="Microsoft YaHei"/>
              </a:rPr>
              <a:t>测量与波形</a:t>
            </a:r>
            <a:r>
              <a:rPr lang="zh-CN" altLang="en-US" sz="1163" b="1" dirty="0">
                <a:solidFill>
                  <a:srgbClr val="123B70"/>
                </a:solidFill>
                <a:latin typeface="Microsoft YaHei"/>
                <a:ea typeface="Microsoft YaHei"/>
                <a:cs typeface="Microsoft YaHei"/>
              </a:rPr>
              <a:t>（功率计</a:t>
            </a:r>
            <a:r>
              <a:rPr lang="en-US" altLang="zh-CN" sz="1163" b="1" dirty="0">
                <a:solidFill>
                  <a:srgbClr val="123B70"/>
                </a:solidFill>
                <a:latin typeface="Microsoft YaHei"/>
                <a:ea typeface="Microsoft YaHei"/>
                <a:cs typeface="Microsoft YaHei"/>
              </a:rPr>
              <a:t>/</a:t>
            </a:r>
            <a:r>
              <a:rPr lang="zh-CN" altLang="en-US" sz="1163" b="1" dirty="0">
                <a:solidFill>
                  <a:srgbClr val="123B70"/>
                </a:solidFill>
                <a:latin typeface="Microsoft YaHei"/>
                <a:ea typeface="Microsoft YaHei"/>
                <a:cs typeface="Microsoft YaHei"/>
              </a:rPr>
              <a:t>示波器）</a:t>
            </a:r>
            <a:endParaRPr sz="1163" b="1" dirty="0">
              <a:solidFill>
                <a:srgbClr val="123B70"/>
              </a:solidFill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47" name="s7-r4-c1-box">
            <a:extLst>
              <a:ext uri="{FF2B5EF4-FFF2-40B4-BE49-F238E27FC236}">
                <a16:creationId xmlns:a16="http://schemas.microsoft.com/office/drawing/2014/main" id="{83D3DAFB-7C0E-4DF3-AFFE-68A3AD260F5B}"/>
              </a:ext>
            </a:extLst>
          </p:cNvPr>
          <p:cNvSpPr>
            <a:spLocks noGrp="1"/>
          </p:cNvSpPr>
          <p:nvPr/>
        </p:nvSpPr>
        <p:spPr>
          <a:xfrm>
            <a:off x="2419350" y="4972050"/>
            <a:ext cx="2343150" cy="514350"/>
          </a:xfrm>
          <a:prstGeom prst="rect">
            <a:avLst/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48" name="s7-r4-c1-text">
            <a:extLst>
              <a:ext uri="{FF2B5EF4-FFF2-40B4-BE49-F238E27FC236}">
                <a16:creationId xmlns:a16="http://schemas.microsoft.com/office/drawing/2014/main" id="{7198A1E4-7456-4135-BD25-4B49208D5D05}"/>
              </a:ext>
            </a:extLst>
          </p:cNvPr>
          <p:cNvSpPr>
            <a:spLocks noGrp="1"/>
          </p:cNvSpPr>
          <p:nvPr/>
        </p:nvSpPr>
        <p:spPr>
          <a:xfrm>
            <a:off x="2495550" y="5048250"/>
            <a:ext cx="2190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12000"/>
              </a:lnSpc>
              <a:buNone/>
              <a:defRPr sz="1163" b="0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63" b="0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OWH9812 / ADS3000</a:t>
            </a:r>
          </a:p>
        </p:txBody>
      </p:sp>
      <p:sp>
        <p:nvSpPr>
          <p:cNvPr id="49" name="s7-r4-c2-box">
            <a:extLst>
              <a:ext uri="{FF2B5EF4-FFF2-40B4-BE49-F238E27FC236}">
                <a16:creationId xmlns:a16="http://schemas.microsoft.com/office/drawing/2014/main" id="{BAB7B005-EAC8-4F42-8EC2-3F5297112B7C}"/>
              </a:ext>
            </a:extLst>
          </p:cNvPr>
          <p:cNvSpPr>
            <a:spLocks noGrp="1"/>
          </p:cNvSpPr>
          <p:nvPr/>
        </p:nvSpPr>
        <p:spPr>
          <a:xfrm>
            <a:off x="4762500" y="4972050"/>
            <a:ext cx="2724150" cy="514350"/>
          </a:xfrm>
          <a:prstGeom prst="rect">
            <a:avLst/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50" name="s7-r4-c2-text">
            <a:extLst>
              <a:ext uri="{FF2B5EF4-FFF2-40B4-BE49-F238E27FC236}">
                <a16:creationId xmlns:a16="http://schemas.microsoft.com/office/drawing/2014/main" id="{CA30F262-3419-4F7C-A5D2-E70250444303}"/>
              </a:ext>
            </a:extLst>
          </p:cNvPr>
          <p:cNvSpPr>
            <a:spLocks noGrp="1"/>
          </p:cNvSpPr>
          <p:nvPr/>
        </p:nvSpPr>
        <p:spPr>
          <a:xfrm>
            <a:off x="4838700" y="5048250"/>
            <a:ext cx="2571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 fontScale="93868" lnSpcReduction="10000"/>
          </a:bodyPr>
          <a:lstStyle/>
          <a:p>
            <a:pPr algn="l">
              <a:lnSpc>
                <a:spcPct val="112000"/>
              </a:lnSpc>
              <a:buNone/>
              <a:defRPr sz="1163" b="0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63" b="0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0.05%级配置，功率 / THD / 效率 / 瞬态波形</a:t>
            </a:r>
          </a:p>
        </p:txBody>
      </p:sp>
      <p:sp>
        <p:nvSpPr>
          <p:cNvPr id="51" name="s7-r4-c3-box">
            <a:extLst>
              <a:ext uri="{FF2B5EF4-FFF2-40B4-BE49-F238E27FC236}">
                <a16:creationId xmlns:a16="http://schemas.microsoft.com/office/drawing/2014/main" id="{15DBA49A-99C2-445D-B21C-CD89488A47F1}"/>
              </a:ext>
            </a:extLst>
          </p:cNvPr>
          <p:cNvSpPr>
            <a:spLocks noGrp="1"/>
          </p:cNvSpPr>
          <p:nvPr/>
        </p:nvSpPr>
        <p:spPr>
          <a:xfrm>
            <a:off x="7486650" y="4972050"/>
            <a:ext cx="4171950" cy="514350"/>
          </a:xfrm>
          <a:prstGeom prst="rect">
            <a:avLst/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52" name="s7-r4-c3-text">
            <a:extLst>
              <a:ext uri="{FF2B5EF4-FFF2-40B4-BE49-F238E27FC236}">
                <a16:creationId xmlns:a16="http://schemas.microsoft.com/office/drawing/2014/main" id="{1CB64C45-1782-4DA1-A8EB-C39176E20FB6}"/>
              </a:ext>
            </a:extLst>
          </p:cNvPr>
          <p:cNvSpPr>
            <a:spLocks noGrp="1"/>
          </p:cNvSpPr>
          <p:nvPr/>
        </p:nvSpPr>
        <p:spPr>
          <a:xfrm>
            <a:off x="7562850" y="5048250"/>
            <a:ext cx="40195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12000"/>
              </a:lnSpc>
              <a:buNone/>
              <a:defRPr sz="1163" b="0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63" b="0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同时抓取电能质量和 UPS 切换死区，便于问题定位。</a:t>
            </a:r>
          </a:p>
        </p:txBody>
      </p:sp>
      <p:sp>
        <p:nvSpPr>
          <p:cNvPr id="53" name="s7-note-box">
            <a:extLst>
              <a:ext uri="{FF2B5EF4-FFF2-40B4-BE49-F238E27FC236}">
                <a16:creationId xmlns:a16="http://schemas.microsoft.com/office/drawing/2014/main" id="{99285DBB-EA2E-4182-916A-CB9684462DCF}"/>
              </a:ext>
            </a:extLst>
          </p:cNvPr>
          <p:cNvSpPr>
            <a:spLocks noGrp="1"/>
          </p:cNvSpPr>
          <p:nvPr/>
        </p:nvSpPr>
        <p:spPr>
          <a:xfrm>
            <a:off x="533400" y="5676900"/>
            <a:ext cx="11125200" cy="400050"/>
          </a:xfrm>
          <a:prstGeom prst="rect">
            <a:avLst/>
          </a:prstGeom>
          <a:solidFill>
            <a:srgbClr val="E8EEF5"/>
          </a:solidFill>
          <a:ln w="0">
            <a:noFill/>
            <a:prstDash val="solid"/>
          </a:ln>
        </p:spPr>
      </p:sp>
      <p:sp>
        <p:nvSpPr>
          <p:cNvPr id="54" name="s7-note">
            <a:extLst>
              <a:ext uri="{FF2B5EF4-FFF2-40B4-BE49-F238E27FC236}">
                <a16:creationId xmlns:a16="http://schemas.microsoft.com/office/drawing/2014/main" id="{610BC037-E4BA-4596-9F44-2B4602D53723}"/>
              </a:ext>
            </a:extLst>
          </p:cNvPr>
          <p:cNvSpPr>
            <a:spLocks noGrp="1"/>
          </p:cNvSpPr>
          <p:nvPr/>
        </p:nvSpPr>
        <p:spPr>
          <a:xfrm>
            <a:off x="704850" y="5772150"/>
            <a:ext cx="10744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5035"/>
          </a:bodyPr>
          <a:lstStyle/>
          <a:p>
            <a:pPr algn="ctr">
              <a:lnSpc>
                <a:spcPct val="112000"/>
              </a:lnSpc>
              <a:buNone/>
              <a:defRPr sz="1275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通讯接口覆盖 LAN / RS485 / USB / RS232 / TCP-IP，系统控制单元统一调度仪器、控制电源、信号切换与数据采集。</a:t>
            </a:r>
          </a:p>
        </p:txBody>
      </p:sp>
      <p:sp>
        <p:nvSpPr>
          <p:cNvPr id="55" name="footer-left-7">
            <a:extLst>
              <a:ext uri="{FF2B5EF4-FFF2-40B4-BE49-F238E27FC236}">
                <a16:creationId xmlns:a16="http://schemas.microsoft.com/office/drawing/2014/main" id="{29EA6060-4177-43F7-9328-0477DA21F551}"/>
              </a:ext>
            </a:extLst>
          </p:cNvPr>
          <p:cNvSpPr>
            <a:spLocks noGrp="1"/>
          </p:cNvSpPr>
          <p:nvPr/>
        </p:nvSpPr>
        <p:spPr>
          <a:xfrm>
            <a:off x="533400" y="6343650"/>
            <a:ext cx="495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5663"/>
          </a:bodyPr>
          <a:lstStyle/>
          <a:p>
            <a:pPr algn="l">
              <a:lnSpc>
                <a:spcPct val="112000"/>
              </a:lnSpc>
              <a:buNone/>
              <a:defRPr sz="105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PCS ATE 测试系统</a:t>
            </a:r>
          </a:p>
        </p:txBody>
      </p:sp>
      <p:sp>
        <p:nvSpPr>
          <p:cNvPr id="56" name="footer-right-7">
            <a:extLst>
              <a:ext uri="{FF2B5EF4-FFF2-40B4-BE49-F238E27FC236}">
                <a16:creationId xmlns:a16="http://schemas.microsoft.com/office/drawing/2014/main" id="{1BC107AA-A87B-468F-8C05-77C9094ACCA2}"/>
              </a:ext>
            </a:extLst>
          </p:cNvPr>
          <p:cNvSpPr>
            <a:spLocks noGrp="1"/>
          </p:cNvSpPr>
          <p:nvPr/>
        </p:nvSpPr>
        <p:spPr>
          <a:xfrm>
            <a:off x="11258550" y="6343650"/>
            <a:ext cx="4191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5663"/>
          </a:bodyPr>
          <a:lstStyle/>
          <a:p>
            <a:pPr algn="r">
              <a:lnSpc>
                <a:spcPct val="112000"/>
              </a:lnSpc>
              <a:buNone/>
              <a:defRPr sz="105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932455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yebrow-2">
            <a:extLst>
              <a:ext uri="{FF2B5EF4-FFF2-40B4-BE49-F238E27FC236}">
                <a16:creationId xmlns:a16="http://schemas.microsoft.com/office/drawing/2014/main" id="{51B8C733-D407-436F-BFA6-985CD849AF41}"/>
              </a:ext>
            </a:extLst>
          </p:cNvPr>
          <p:cNvSpPr>
            <a:spLocks noGrp="1"/>
          </p:cNvSpPr>
          <p:nvPr/>
        </p:nvSpPr>
        <p:spPr>
          <a:xfrm>
            <a:off x="533400" y="40005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3006"/>
          </a:bodyPr>
          <a:lstStyle/>
          <a:p>
            <a:pPr algn="l">
              <a:lnSpc>
                <a:spcPct val="112000"/>
              </a:lnSpc>
              <a:buNone/>
              <a:defRPr sz="1200" b="1">
                <a:solidFill>
                  <a:srgbClr val="1F5FA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1F5FAE"/>
                </a:solidFill>
                <a:latin typeface="Microsoft YaHei"/>
                <a:ea typeface="Microsoft YaHei"/>
                <a:cs typeface="Microsoft YaHei"/>
              </a:rPr>
              <a:t>项目交付概述</a:t>
            </a:r>
          </a:p>
        </p:txBody>
      </p:sp>
      <p:sp>
        <p:nvSpPr>
          <p:cNvPr id="2" name="title-2">
            <a:extLst>
              <a:ext uri="{FF2B5EF4-FFF2-40B4-BE49-F238E27FC236}">
                <a16:creationId xmlns:a16="http://schemas.microsoft.com/office/drawing/2014/main" id="{196C97C4-A3B4-479D-AC02-63D13494197C}"/>
              </a:ext>
            </a:extLst>
          </p:cNvPr>
          <p:cNvSpPr>
            <a:spLocks noGrp="1"/>
          </p:cNvSpPr>
          <p:nvPr/>
        </p:nvSpPr>
        <p:spPr>
          <a:xfrm>
            <a:off x="495300" y="781050"/>
            <a:ext cx="809625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4000"/>
              </a:lnSpc>
              <a:buNone/>
              <a:defRPr sz="300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00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产品系统功能全套交付</a:t>
            </a:r>
          </a:p>
        </p:txBody>
      </p:sp>
      <p:sp>
        <p:nvSpPr>
          <p:cNvPr id="3" name="subtitle-2">
            <a:extLst>
              <a:ext uri="{FF2B5EF4-FFF2-40B4-BE49-F238E27FC236}">
                <a16:creationId xmlns:a16="http://schemas.microsoft.com/office/drawing/2014/main" id="{9609D20A-71D3-4846-AB12-85EDD54A01AF}"/>
              </a:ext>
            </a:extLst>
          </p:cNvPr>
          <p:cNvSpPr>
            <a:spLocks noGrp="1"/>
          </p:cNvSpPr>
          <p:nvPr/>
        </p:nvSpPr>
        <p:spPr>
          <a:xfrm>
            <a:off x="552450" y="1562100"/>
            <a:ext cx="7239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87036" lnSpcReduction="20000"/>
          </a:bodyPr>
          <a:lstStyle/>
          <a:p>
            <a:pPr algn="l">
              <a:lnSpc>
                <a:spcPct val="118000"/>
              </a:lnSpc>
              <a:buNone/>
              <a:defRPr sz="157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系统集成高功率测量仪器、PCS 工况模型和现场上位机流程，形成可复用的自动化测试平台。</a:t>
            </a:r>
          </a:p>
        </p:txBody>
      </p:sp>
      <p:sp>
        <p:nvSpPr>
          <p:cNvPr id="4" name="rule-2">
            <a:extLst>
              <a:ext uri="{FF2B5EF4-FFF2-40B4-BE49-F238E27FC236}">
                <a16:creationId xmlns:a16="http://schemas.microsoft.com/office/drawing/2014/main" id="{0ECF0633-D3A6-4581-B403-CE9F82836D67}"/>
              </a:ext>
            </a:extLst>
          </p:cNvPr>
          <p:cNvSpPr>
            <a:spLocks noGrp="1"/>
          </p:cNvSpPr>
          <p:nvPr/>
        </p:nvSpPr>
        <p:spPr>
          <a:xfrm>
            <a:off x="533400" y="2114550"/>
            <a:ext cx="11125200" cy="14288"/>
          </a:xfrm>
          <a:prstGeom prst="rect">
            <a:avLst/>
          </a:prstGeom>
          <a:solidFill>
            <a:srgbClr val="B9C4D1"/>
          </a:solidFill>
          <a:ln w="0">
            <a:noFill/>
            <a:prstDash val="solid"/>
          </a:ln>
        </p:spPr>
      </p:sp>
      <p:sp>
        <p:nvSpPr>
          <p:cNvPr id="5" name="s2-m1-panel">
            <a:extLst>
              <a:ext uri="{FF2B5EF4-FFF2-40B4-BE49-F238E27FC236}">
                <a16:creationId xmlns:a16="http://schemas.microsoft.com/office/drawing/2014/main" id="{AEFE0925-E2DF-4253-B2B0-98C5490E6654}"/>
              </a:ext>
            </a:extLst>
          </p:cNvPr>
          <p:cNvSpPr>
            <a:spLocks noGrp="1"/>
          </p:cNvSpPr>
          <p:nvPr/>
        </p:nvSpPr>
        <p:spPr>
          <a:xfrm>
            <a:off x="533400" y="2533650"/>
            <a:ext cx="2476500" cy="2571750"/>
          </a:xfrm>
          <a:prstGeom prst="rect">
            <a:avLst/>
          </a:prstGeom>
          <a:solidFill>
            <a:srgbClr val="F3F6FA"/>
          </a:solidFill>
          <a:ln w="9525">
            <a:solidFill>
              <a:srgbClr val="D7DEE8"/>
            </a:solidFill>
            <a:prstDash val="solid"/>
          </a:ln>
        </p:spPr>
      </p:sp>
      <p:sp>
        <p:nvSpPr>
          <p:cNvPr id="6" name="s2-m1-accent">
            <a:extLst>
              <a:ext uri="{FF2B5EF4-FFF2-40B4-BE49-F238E27FC236}">
                <a16:creationId xmlns:a16="http://schemas.microsoft.com/office/drawing/2014/main" id="{3D84D6DD-0817-4D18-8218-2DE650A9A983}"/>
              </a:ext>
            </a:extLst>
          </p:cNvPr>
          <p:cNvSpPr>
            <a:spLocks noGrp="1"/>
          </p:cNvSpPr>
          <p:nvPr/>
        </p:nvSpPr>
        <p:spPr>
          <a:xfrm>
            <a:off x="533400" y="2533650"/>
            <a:ext cx="2476500" cy="57150"/>
          </a:xfrm>
          <a:prstGeom prst="rect">
            <a:avLst/>
          </a:prstGeom>
          <a:solidFill>
            <a:srgbClr val="2E7D5B"/>
          </a:solidFill>
          <a:ln w="0">
            <a:noFill/>
            <a:prstDash val="solid"/>
          </a:ln>
        </p:spPr>
      </p:sp>
      <p:sp>
        <p:nvSpPr>
          <p:cNvPr id="7" name="s2-m1-stat">
            <a:extLst>
              <a:ext uri="{FF2B5EF4-FFF2-40B4-BE49-F238E27FC236}">
                <a16:creationId xmlns:a16="http://schemas.microsoft.com/office/drawing/2014/main" id="{DCC7D2DC-8BD0-4E4C-9FCD-149719BFC9EF}"/>
              </a:ext>
            </a:extLst>
          </p:cNvPr>
          <p:cNvSpPr>
            <a:spLocks noGrp="1"/>
          </p:cNvSpPr>
          <p:nvPr/>
        </p:nvSpPr>
        <p:spPr>
          <a:xfrm>
            <a:off x="762000" y="2800350"/>
            <a:ext cx="20193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375" b="1">
                <a:solidFill>
                  <a:srgbClr val="2E7D5B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375" b="1">
                <a:solidFill>
                  <a:srgbClr val="2E7D5B"/>
                </a:solidFill>
                <a:latin typeface="Microsoft YaHei"/>
                <a:ea typeface="Microsoft YaHei"/>
                <a:cs typeface="Microsoft YaHei"/>
              </a:rPr>
              <a:t>已交付</a:t>
            </a:r>
          </a:p>
        </p:txBody>
      </p:sp>
      <p:sp>
        <p:nvSpPr>
          <p:cNvPr id="8" name="s2-m1-label">
            <a:extLst>
              <a:ext uri="{FF2B5EF4-FFF2-40B4-BE49-F238E27FC236}">
                <a16:creationId xmlns:a16="http://schemas.microsoft.com/office/drawing/2014/main" id="{55C29640-2999-4943-A1A6-DA4699394DE6}"/>
              </a:ext>
            </a:extLst>
          </p:cNvPr>
          <p:cNvSpPr>
            <a:spLocks noGrp="1"/>
          </p:cNvSpPr>
          <p:nvPr/>
        </p:nvSpPr>
        <p:spPr>
          <a:xfrm>
            <a:off x="781050" y="3505200"/>
            <a:ext cx="1981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4306" lnSpcReduction="10000"/>
          </a:bodyPr>
          <a:lstStyle/>
          <a:p>
            <a:pPr algn="l">
              <a:lnSpc>
                <a:spcPct val="112000"/>
              </a:lnSpc>
              <a:buNone/>
              <a:defRPr sz="180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客户现场落地</a:t>
            </a:r>
          </a:p>
        </p:txBody>
      </p:sp>
      <p:sp>
        <p:nvSpPr>
          <p:cNvPr id="9" name="s2-m1-note">
            <a:extLst>
              <a:ext uri="{FF2B5EF4-FFF2-40B4-BE49-F238E27FC236}">
                <a16:creationId xmlns:a16="http://schemas.microsoft.com/office/drawing/2014/main" id="{6B027586-7806-4FC4-89AB-71D13B47D307}"/>
              </a:ext>
            </a:extLst>
          </p:cNvPr>
          <p:cNvSpPr>
            <a:spLocks noGrp="1"/>
          </p:cNvSpPr>
          <p:nvPr/>
        </p:nvSpPr>
        <p:spPr>
          <a:xfrm>
            <a:off x="781050" y="3914775"/>
            <a:ext cx="198120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20000"/>
              </a:lnSpc>
              <a:buNone/>
              <a:defRPr sz="135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系统照片与软件使用手册对应当前交付状态，具备现场运行与维护说明。</a:t>
            </a:r>
          </a:p>
        </p:txBody>
      </p:sp>
      <p:sp>
        <p:nvSpPr>
          <p:cNvPr id="10" name="s2-m2-panel">
            <a:extLst>
              <a:ext uri="{FF2B5EF4-FFF2-40B4-BE49-F238E27FC236}">
                <a16:creationId xmlns:a16="http://schemas.microsoft.com/office/drawing/2014/main" id="{86042BBD-0842-430D-81F2-B8E9D11937AD}"/>
              </a:ext>
            </a:extLst>
          </p:cNvPr>
          <p:cNvSpPr>
            <a:spLocks noGrp="1"/>
          </p:cNvSpPr>
          <p:nvPr/>
        </p:nvSpPr>
        <p:spPr>
          <a:xfrm>
            <a:off x="3390900" y="2533650"/>
            <a:ext cx="2476500" cy="2571750"/>
          </a:xfrm>
          <a:prstGeom prst="rect">
            <a:avLst/>
          </a:prstGeom>
          <a:solidFill>
            <a:srgbClr val="F3F6FA"/>
          </a:solidFill>
          <a:ln w="9525">
            <a:solidFill>
              <a:srgbClr val="D7DEE8"/>
            </a:solidFill>
            <a:prstDash val="solid"/>
          </a:ln>
        </p:spPr>
      </p:sp>
      <p:sp>
        <p:nvSpPr>
          <p:cNvPr id="11" name="s2-m2-accent">
            <a:extLst>
              <a:ext uri="{FF2B5EF4-FFF2-40B4-BE49-F238E27FC236}">
                <a16:creationId xmlns:a16="http://schemas.microsoft.com/office/drawing/2014/main" id="{E8F699E1-0029-43A5-847E-C7F7A6160270}"/>
              </a:ext>
            </a:extLst>
          </p:cNvPr>
          <p:cNvSpPr>
            <a:spLocks noGrp="1"/>
          </p:cNvSpPr>
          <p:nvPr/>
        </p:nvSpPr>
        <p:spPr>
          <a:xfrm>
            <a:off x="3390900" y="2533650"/>
            <a:ext cx="2476500" cy="57150"/>
          </a:xfrm>
          <a:prstGeom prst="rect">
            <a:avLst/>
          </a:prstGeom>
          <a:solidFill>
            <a:srgbClr val="1F5FAE"/>
          </a:solidFill>
          <a:ln w="0">
            <a:noFill/>
            <a:prstDash val="solid"/>
          </a:ln>
        </p:spPr>
      </p:sp>
      <p:sp>
        <p:nvSpPr>
          <p:cNvPr id="12" name="s2-m2-stat">
            <a:extLst>
              <a:ext uri="{FF2B5EF4-FFF2-40B4-BE49-F238E27FC236}">
                <a16:creationId xmlns:a16="http://schemas.microsoft.com/office/drawing/2014/main" id="{2A9F283C-2426-4D25-B19D-34F1FD3AEFAE}"/>
              </a:ext>
            </a:extLst>
          </p:cNvPr>
          <p:cNvSpPr>
            <a:spLocks noGrp="1"/>
          </p:cNvSpPr>
          <p:nvPr/>
        </p:nvSpPr>
        <p:spPr>
          <a:xfrm>
            <a:off x="3619500" y="2800350"/>
            <a:ext cx="20193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375" b="1">
                <a:solidFill>
                  <a:srgbClr val="1F5FA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375" b="1">
                <a:solidFill>
                  <a:srgbClr val="1F5FAE"/>
                </a:solidFill>
                <a:latin typeface="Microsoft YaHei"/>
                <a:ea typeface="Microsoft YaHei"/>
                <a:cs typeface="Microsoft YaHei"/>
              </a:rPr>
              <a:t>4类</a:t>
            </a:r>
          </a:p>
        </p:txBody>
      </p:sp>
      <p:sp>
        <p:nvSpPr>
          <p:cNvPr id="13" name="s2-m2-label">
            <a:extLst>
              <a:ext uri="{FF2B5EF4-FFF2-40B4-BE49-F238E27FC236}">
                <a16:creationId xmlns:a16="http://schemas.microsoft.com/office/drawing/2014/main" id="{6E20F340-FF70-403C-A25D-0169A65C940F}"/>
              </a:ext>
            </a:extLst>
          </p:cNvPr>
          <p:cNvSpPr>
            <a:spLocks noGrp="1"/>
          </p:cNvSpPr>
          <p:nvPr/>
        </p:nvSpPr>
        <p:spPr>
          <a:xfrm>
            <a:off x="3638550" y="3505200"/>
            <a:ext cx="1981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4306" lnSpcReduction="10000"/>
          </a:bodyPr>
          <a:lstStyle/>
          <a:p>
            <a:pPr algn="l">
              <a:lnSpc>
                <a:spcPct val="112000"/>
              </a:lnSpc>
              <a:buNone/>
              <a:defRPr sz="180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PCS 核心模式</a:t>
            </a:r>
          </a:p>
        </p:txBody>
      </p:sp>
      <p:sp>
        <p:nvSpPr>
          <p:cNvPr id="14" name="s2-m2-note">
            <a:extLst>
              <a:ext uri="{FF2B5EF4-FFF2-40B4-BE49-F238E27FC236}">
                <a16:creationId xmlns:a16="http://schemas.microsoft.com/office/drawing/2014/main" id="{20628DDB-6A51-4D95-97E3-6FDE702663B4}"/>
              </a:ext>
            </a:extLst>
          </p:cNvPr>
          <p:cNvSpPr>
            <a:spLocks noGrp="1"/>
          </p:cNvSpPr>
          <p:nvPr/>
        </p:nvSpPr>
        <p:spPr>
          <a:xfrm>
            <a:off x="3638550" y="3914775"/>
            <a:ext cx="198120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20000"/>
              </a:lnSpc>
              <a:buNone/>
              <a:defRPr sz="135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覆盖逆变输出、旁路直通、整流充电、PV 优先与能量调度。</a:t>
            </a:r>
          </a:p>
        </p:txBody>
      </p:sp>
      <p:sp>
        <p:nvSpPr>
          <p:cNvPr id="15" name="s2-m3-panel">
            <a:extLst>
              <a:ext uri="{FF2B5EF4-FFF2-40B4-BE49-F238E27FC236}">
                <a16:creationId xmlns:a16="http://schemas.microsoft.com/office/drawing/2014/main" id="{815A8D72-3EE9-43A9-A713-548260FAB6D1}"/>
              </a:ext>
            </a:extLst>
          </p:cNvPr>
          <p:cNvSpPr>
            <a:spLocks noGrp="1"/>
          </p:cNvSpPr>
          <p:nvPr/>
        </p:nvSpPr>
        <p:spPr>
          <a:xfrm>
            <a:off x="6248400" y="2533650"/>
            <a:ext cx="2476500" cy="2571750"/>
          </a:xfrm>
          <a:prstGeom prst="rect">
            <a:avLst/>
          </a:prstGeom>
          <a:solidFill>
            <a:srgbClr val="F3F6FA"/>
          </a:solidFill>
          <a:ln w="9525">
            <a:solidFill>
              <a:srgbClr val="D7DEE8"/>
            </a:solidFill>
            <a:prstDash val="solid"/>
          </a:ln>
        </p:spPr>
      </p:sp>
      <p:sp>
        <p:nvSpPr>
          <p:cNvPr id="16" name="s2-m3-accent">
            <a:extLst>
              <a:ext uri="{FF2B5EF4-FFF2-40B4-BE49-F238E27FC236}">
                <a16:creationId xmlns:a16="http://schemas.microsoft.com/office/drawing/2014/main" id="{DC14D2E7-57CF-46F7-A8F2-99CA62B04D69}"/>
              </a:ext>
            </a:extLst>
          </p:cNvPr>
          <p:cNvSpPr>
            <a:spLocks noGrp="1"/>
          </p:cNvSpPr>
          <p:nvPr/>
        </p:nvSpPr>
        <p:spPr>
          <a:xfrm>
            <a:off x="6248400" y="2533650"/>
            <a:ext cx="2476500" cy="57150"/>
          </a:xfrm>
          <a:prstGeom prst="rect">
            <a:avLst/>
          </a:prstGeom>
          <a:solidFill>
            <a:srgbClr val="123B70"/>
          </a:solidFill>
          <a:ln w="0">
            <a:noFill/>
            <a:prstDash val="solid"/>
          </a:ln>
        </p:spPr>
      </p:sp>
      <p:sp>
        <p:nvSpPr>
          <p:cNvPr id="17" name="s2-m3-stat">
            <a:extLst>
              <a:ext uri="{FF2B5EF4-FFF2-40B4-BE49-F238E27FC236}">
                <a16:creationId xmlns:a16="http://schemas.microsoft.com/office/drawing/2014/main" id="{249EB70E-0C7B-4440-A5F6-488E8E7F16B1}"/>
              </a:ext>
            </a:extLst>
          </p:cNvPr>
          <p:cNvSpPr>
            <a:spLocks noGrp="1"/>
          </p:cNvSpPr>
          <p:nvPr/>
        </p:nvSpPr>
        <p:spPr>
          <a:xfrm>
            <a:off x="6477000" y="2800350"/>
            <a:ext cx="20193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375" b="1">
                <a:solidFill>
                  <a:srgbClr val="123B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375" b="1">
                <a:solidFill>
                  <a:srgbClr val="123B70"/>
                </a:solidFill>
                <a:latin typeface="Microsoft YaHei"/>
                <a:ea typeface="Microsoft YaHei"/>
                <a:cs typeface="Microsoft YaHei"/>
              </a:rPr>
              <a:t>全链路</a:t>
            </a:r>
          </a:p>
        </p:txBody>
      </p:sp>
      <p:sp>
        <p:nvSpPr>
          <p:cNvPr id="18" name="s2-m3-label">
            <a:extLst>
              <a:ext uri="{FF2B5EF4-FFF2-40B4-BE49-F238E27FC236}">
                <a16:creationId xmlns:a16="http://schemas.microsoft.com/office/drawing/2014/main" id="{F8BBD815-9896-46E2-9AC2-4C044CCD89C3}"/>
              </a:ext>
            </a:extLst>
          </p:cNvPr>
          <p:cNvSpPr>
            <a:spLocks noGrp="1"/>
          </p:cNvSpPr>
          <p:nvPr/>
        </p:nvSpPr>
        <p:spPr>
          <a:xfrm>
            <a:off x="6496050" y="3505200"/>
            <a:ext cx="1981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4306" lnSpcReduction="10000"/>
          </a:bodyPr>
          <a:lstStyle/>
          <a:p>
            <a:pPr algn="l">
              <a:lnSpc>
                <a:spcPct val="112000"/>
              </a:lnSpc>
              <a:buNone/>
              <a:defRPr sz="180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仪器自动联控</a:t>
            </a:r>
          </a:p>
        </p:txBody>
      </p:sp>
      <p:sp>
        <p:nvSpPr>
          <p:cNvPr id="19" name="s2-m3-note">
            <a:extLst>
              <a:ext uri="{FF2B5EF4-FFF2-40B4-BE49-F238E27FC236}">
                <a16:creationId xmlns:a16="http://schemas.microsoft.com/office/drawing/2014/main" id="{D94AB94C-5C17-42F4-B180-6D7D47EDC8C0}"/>
              </a:ext>
            </a:extLst>
          </p:cNvPr>
          <p:cNvSpPr>
            <a:spLocks noGrp="1"/>
          </p:cNvSpPr>
          <p:nvPr/>
        </p:nvSpPr>
        <p:spPr>
          <a:xfrm>
            <a:off x="6496050" y="3914775"/>
            <a:ext cx="198120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20000"/>
              </a:lnSpc>
              <a:buNone/>
              <a:defRPr sz="135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交流源、光伏模拟器、电池模拟器、功率计、示波器和负载统一调度。</a:t>
            </a:r>
          </a:p>
        </p:txBody>
      </p:sp>
      <p:sp>
        <p:nvSpPr>
          <p:cNvPr id="20" name="s2-m4-panel">
            <a:extLst>
              <a:ext uri="{FF2B5EF4-FFF2-40B4-BE49-F238E27FC236}">
                <a16:creationId xmlns:a16="http://schemas.microsoft.com/office/drawing/2014/main" id="{4BD96ED7-67C2-492F-A035-BE059A42C830}"/>
              </a:ext>
            </a:extLst>
          </p:cNvPr>
          <p:cNvSpPr>
            <a:spLocks noGrp="1"/>
          </p:cNvSpPr>
          <p:nvPr/>
        </p:nvSpPr>
        <p:spPr>
          <a:xfrm>
            <a:off x="9105900" y="2533650"/>
            <a:ext cx="2476500" cy="2571750"/>
          </a:xfrm>
          <a:prstGeom prst="rect">
            <a:avLst/>
          </a:prstGeom>
          <a:solidFill>
            <a:srgbClr val="F3F6FA"/>
          </a:solidFill>
          <a:ln w="9525">
            <a:solidFill>
              <a:srgbClr val="D7DEE8"/>
            </a:solidFill>
            <a:prstDash val="solid"/>
          </a:ln>
        </p:spPr>
      </p:sp>
      <p:sp>
        <p:nvSpPr>
          <p:cNvPr id="21" name="s2-m4-accent">
            <a:extLst>
              <a:ext uri="{FF2B5EF4-FFF2-40B4-BE49-F238E27FC236}">
                <a16:creationId xmlns:a16="http://schemas.microsoft.com/office/drawing/2014/main" id="{3B1636A4-4DB7-49B8-92E1-35510DC73615}"/>
              </a:ext>
            </a:extLst>
          </p:cNvPr>
          <p:cNvSpPr>
            <a:spLocks noGrp="1"/>
          </p:cNvSpPr>
          <p:nvPr/>
        </p:nvSpPr>
        <p:spPr>
          <a:xfrm>
            <a:off x="9105900" y="2533650"/>
            <a:ext cx="2476500" cy="57150"/>
          </a:xfrm>
          <a:prstGeom prst="rect">
            <a:avLst/>
          </a:prstGeom>
          <a:solidFill>
            <a:srgbClr val="F28C28"/>
          </a:solidFill>
          <a:ln w="0">
            <a:noFill/>
            <a:prstDash val="solid"/>
          </a:ln>
        </p:spPr>
      </p:sp>
      <p:sp>
        <p:nvSpPr>
          <p:cNvPr id="22" name="s2-m4-stat">
            <a:extLst>
              <a:ext uri="{FF2B5EF4-FFF2-40B4-BE49-F238E27FC236}">
                <a16:creationId xmlns:a16="http://schemas.microsoft.com/office/drawing/2014/main" id="{CBBEDADC-32A8-4FD0-B7CA-38F056CFCE31}"/>
              </a:ext>
            </a:extLst>
          </p:cNvPr>
          <p:cNvSpPr>
            <a:spLocks noGrp="1"/>
          </p:cNvSpPr>
          <p:nvPr/>
        </p:nvSpPr>
        <p:spPr>
          <a:xfrm>
            <a:off x="9334500" y="2800350"/>
            <a:ext cx="20193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375" b="1">
                <a:solidFill>
                  <a:srgbClr val="F28C2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375" b="1">
                <a:solidFill>
                  <a:srgbClr val="F28C28"/>
                </a:solidFill>
                <a:latin typeface="Microsoft YaHei"/>
                <a:ea typeface="Microsoft YaHei"/>
                <a:cs typeface="Microsoft YaHei"/>
              </a:rPr>
              <a:t>可追溯</a:t>
            </a:r>
          </a:p>
        </p:txBody>
      </p:sp>
      <p:sp>
        <p:nvSpPr>
          <p:cNvPr id="23" name="s2-m4-label">
            <a:extLst>
              <a:ext uri="{FF2B5EF4-FFF2-40B4-BE49-F238E27FC236}">
                <a16:creationId xmlns:a16="http://schemas.microsoft.com/office/drawing/2014/main" id="{20792705-E76A-4897-BE35-34388BB03A7B}"/>
              </a:ext>
            </a:extLst>
          </p:cNvPr>
          <p:cNvSpPr>
            <a:spLocks noGrp="1"/>
          </p:cNvSpPr>
          <p:nvPr/>
        </p:nvSpPr>
        <p:spPr>
          <a:xfrm>
            <a:off x="9353550" y="3505200"/>
            <a:ext cx="1981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4306" lnSpcReduction="10000"/>
          </a:bodyPr>
          <a:lstStyle/>
          <a:p>
            <a:pPr algn="l">
              <a:lnSpc>
                <a:spcPct val="112000"/>
              </a:lnSpc>
              <a:buNone/>
              <a:defRPr sz="180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SN / 配方 / 报表</a:t>
            </a:r>
          </a:p>
        </p:txBody>
      </p:sp>
      <p:sp>
        <p:nvSpPr>
          <p:cNvPr id="24" name="s2-m4-note">
            <a:extLst>
              <a:ext uri="{FF2B5EF4-FFF2-40B4-BE49-F238E27FC236}">
                <a16:creationId xmlns:a16="http://schemas.microsoft.com/office/drawing/2014/main" id="{FC80B210-A97F-4EFF-9EAE-2829484E0F4E}"/>
              </a:ext>
            </a:extLst>
          </p:cNvPr>
          <p:cNvSpPr>
            <a:spLocks noGrp="1"/>
          </p:cNvSpPr>
          <p:nvPr/>
        </p:nvSpPr>
        <p:spPr>
          <a:xfrm>
            <a:off x="9353550" y="3914775"/>
            <a:ext cx="198120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20000"/>
              </a:lnSpc>
              <a:buNone/>
              <a:defRPr sz="135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扫码绑定 SN，执行配方测试，结果进入历史记录并导出 Excel/CSV。</a:t>
            </a:r>
          </a:p>
        </p:txBody>
      </p:sp>
      <p:sp>
        <p:nvSpPr>
          <p:cNvPr id="25" name="s2-bottom">
            <a:extLst>
              <a:ext uri="{FF2B5EF4-FFF2-40B4-BE49-F238E27FC236}">
                <a16:creationId xmlns:a16="http://schemas.microsoft.com/office/drawing/2014/main" id="{2D91F722-7EBE-4B8A-A9B3-414B0162575E}"/>
              </a:ext>
            </a:extLst>
          </p:cNvPr>
          <p:cNvSpPr>
            <a:spLocks noGrp="1"/>
          </p:cNvSpPr>
          <p:nvPr/>
        </p:nvSpPr>
        <p:spPr>
          <a:xfrm>
            <a:off x="533400" y="5657850"/>
            <a:ext cx="11125200" cy="400050"/>
          </a:xfrm>
          <a:prstGeom prst="rect">
            <a:avLst/>
          </a:prstGeom>
          <a:solidFill>
            <a:srgbClr val="F3F6FA"/>
          </a:solidFill>
          <a:ln w="0">
            <a:noFill/>
            <a:prstDash val="solid"/>
          </a:ln>
        </p:spPr>
      </p:sp>
      <p:sp>
        <p:nvSpPr>
          <p:cNvPr id="26" name="s2-bottom-text">
            <a:extLst>
              <a:ext uri="{FF2B5EF4-FFF2-40B4-BE49-F238E27FC236}">
                <a16:creationId xmlns:a16="http://schemas.microsoft.com/office/drawing/2014/main" id="{F3FB80A1-2A8D-4B74-9F60-7267BFC94A21}"/>
              </a:ext>
            </a:extLst>
          </p:cNvPr>
          <p:cNvSpPr>
            <a:spLocks noGrp="1"/>
          </p:cNvSpPr>
          <p:nvPr/>
        </p:nvSpPr>
        <p:spPr>
          <a:xfrm>
            <a:off x="704850" y="5753100"/>
            <a:ext cx="10763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0172"/>
          </a:bodyPr>
          <a:lstStyle/>
          <a:p>
            <a:pPr algn="ctr">
              <a:lnSpc>
                <a:spcPct val="112000"/>
              </a:lnSpc>
              <a:buNone/>
              <a:defRPr sz="135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面向研发验证、产线抽检和客户交付验收，减少手工操作差异，让每一次测试都有工况、限值、实测值和结果可查。</a:t>
            </a:r>
          </a:p>
        </p:txBody>
      </p:sp>
      <p:sp>
        <p:nvSpPr>
          <p:cNvPr id="27" name="footer-left-2">
            <a:extLst>
              <a:ext uri="{FF2B5EF4-FFF2-40B4-BE49-F238E27FC236}">
                <a16:creationId xmlns:a16="http://schemas.microsoft.com/office/drawing/2014/main" id="{800A5CE4-93CB-4C63-9CCB-DE0B2AB8F25F}"/>
              </a:ext>
            </a:extLst>
          </p:cNvPr>
          <p:cNvSpPr>
            <a:spLocks noGrp="1"/>
          </p:cNvSpPr>
          <p:nvPr/>
        </p:nvSpPr>
        <p:spPr>
          <a:xfrm>
            <a:off x="533400" y="6343650"/>
            <a:ext cx="495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5663"/>
          </a:bodyPr>
          <a:lstStyle/>
          <a:p>
            <a:pPr algn="l">
              <a:lnSpc>
                <a:spcPct val="112000"/>
              </a:lnSpc>
              <a:buNone/>
              <a:defRPr sz="105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PCS ATE 测试系统</a:t>
            </a:r>
          </a:p>
        </p:txBody>
      </p:sp>
      <p:sp>
        <p:nvSpPr>
          <p:cNvPr id="28" name="footer-right-2">
            <a:extLst>
              <a:ext uri="{FF2B5EF4-FFF2-40B4-BE49-F238E27FC236}">
                <a16:creationId xmlns:a16="http://schemas.microsoft.com/office/drawing/2014/main" id="{A065BC47-D72B-45EA-B986-E7C1E98A8E24}"/>
              </a:ext>
            </a:extLst>
          </p:cNvPr>
          <p:cNvSpPr>
            <a:spLocks noGrp="1"/>
          </p:cNvSpPr>
          <p:nvPr/>
        </p:nvSpPr>
        <p:spPr>
          <a:xfrm>
            <a:off x="11258550" y="6343650"/>
            <a:ext cx="4191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5663"/>
          </a:bodyPr>
          <a:lstStyle/>
          <a:p>
            <a:pPr algn="r">
              <a:lnSpc>
                <a:spcPct val="112000"/>
              </a:lnSpc>
              <a:buNone/>
              <a:defRPr sz="105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214011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eyebrow-3">
            <a:extLst>
              <a:ext uri="{FF2B5EF4-FFF2-40B4-BE49-F238E27FC236}">
                <a16:creationId xmlns:a16="http://schemas.microsoft.com/office/drawing/2014/main" id="{B72B534E-DAA9-41B7-95AF-8318DEC2D9AD}"/>
              </a:ext>
            </a:extLst>
          </p:cNvPr>
          <p:cNvSpPr>
            <a:spLocks noGrp="1"/>
          </p:cNvSpPr>
          <p:nvPr/>
        </p:nvSpPr>
        <p:spPr>
          <a:xfrm>
            <a:off x="533400" y="40005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3006"/>
          </a:bodyPr>
          <a:lstStyle/>
          <a:p>
            <a:pPr algn="l">
              <a:lnSpc>
                <a:spcPct val="112000"/>
              </a:lnSpc>
              <a:buNone/>
              <a:defRPr sz="1200" b="1">
                <a:solidFill>
                  <a:srgbClr val="1F5FA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1F5FAE"/>
                </a:solidFill>
                <a:latin typeface="Microsoft YaHei"/>
                <a:ea typeface="Microsoft YaHei"/>
                <a:cs typeface="Microsoft YaHei"/>
              </a:rPr>
              <a:t>硬件架构</a:t>
            </a:r>
          </a:p>
        </p:txBody>
      </p:sp>
      <p:sp>
        <p:nvSpPr>
          <p:cNvPr id="2" name="title-3">
            <a:extLst>
              <a:ext uri="{FF2B5EF4-FFF2-40B4-BE49-F238E27FC236}">
                <a16:creationId xmlns:a16="http://schemas.microsoft.com/office/drawing/2014/main" id="{753B0005-524D-4A29-8E3B-B5AF1229E0F0}"/>
              </a:ext>
            </a:extLst>
          </p:cNvPr>
          <p:cNvSpPr>
            <a:spLocks noGrp="1"/>
          </p:cNvSpPr>
          <p:nvPr/>
        </p:nvSpPr>
        <p:spPr>
          <a:xfrm>
            <a:off x="495300" y="781050"/>
            <a:ext cx="809625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4000"/>
              </a:lnSpc>
              <a:buNone/>
              <a:defRPr sz="300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00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系统硬件架构及功能组成</a:t>
            </a:r>
          </a:p>
        </p:txBody>
      </p:sp>
      <p:sp>
        <p:nvSpPr>
          <p:cNvPr id="3" name="subtitle-3">
            <a:extLst>
              <a:ext uri="{FF2B5EF4-FFF2-40B4-BE49-F238E27FC236}">
                <a16:creationId xmlns:a16="http://schemas.microsoft.com/office/drawing/2014/main" id="{84255E03-A994-4DB3-A787-6CE459C3EC22}"/>
              </a:ext>
            </a:extLst>
          </p:cNvPr>
          <p:cNvSpPr>
            <a:spLocks noGrp="1"/>
          </p:cNvSpPr>
          <p:nvPr/>
        </p:nvSpPr>
        <p:spPr>
          <a:xfrm>
            <a:off x="552450" y="1562100"/>
            <a:ext cx="7239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87583" lnSpcReduction="20000"/>
          </a:bodyPr>
          <a:lstStyle/>
          <a:p>
            <a:pPr algn="l">
              <a:lnSpc>
                <a:spcPct val="118000"/>
              </a:lnSpc>
              <a:buNone/>
              <a:defRPr sz="157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围绕 DUT 的 AC 输入、AC 输出、DC 电池端和 PV 端建立可控、可测、可追溯的能量链路。</a:t>
            </a:r>
          </a:p>
        </p:txBody>
      </p:sp>
      <p:sp>
        <p:nvSpPr>
          <p:cNvPr id="4" name="rule-3">
            <a:extLst>
              <a:ext uri="{FF2B5EF4-FFF2-40B4-BE49-F238E27FC236}">
                <a16:creationId xmlns:a16="http://schemas.microsoft.com/office/drawing/2014/main" id="{AC949838-07A8-4DF9-830F-5979F3275614}"/>
              </a:ext>
            </a:extLst>
          </p:cNvPr>
          <p:cNvSpPr>
            <a:spLocks noGrp="1"/>
          </p:cNvSpPr>
          <p:nvPr/>
        </p:nvSpPr>
        <p:spPr>
          <a:xfrm>
            <a:off x="533400" y="2114550"/>
            <a:ext cx="11125200" cy="14288"/>
          </a:xfrm>
          <a:prstGeom prst="rect">
            <a:avLst/>
          </a:prstGeom>
          <a:solidFill>
            <a:srgbClr val="B9C4D1"/>
          </a:solidFill>
          <a:ln w="0">
            <a:noFill/>
            <a:prstDash val="solid"/>
          </a:ln>
        </p:spPr>
      </p:sp>
      <p:sp>
        <p:nvSpPr>
          <p:cNvPr id="5" name="s3-center">
            <a:extLst>
              <a:ext uri="{FF2B5EF4-FFF2-40B4-BE49-F238E27FC236}">
                <a16:creationId xmlns:a16="http://schemas.microsoft.com/office/drawing/2014/main" id="{6764D1C7-74F1-4E15-830A-07EB216E0977}"/>
              </a:ext>
            </a:extLst>
          </p:cNvPr>
          <p:cNvSpPr>
            <a:spLocks noGrp="1"/>
          </p:cNvSpPr>
          <p:nvPr/>
        </p:nvSpPr>
        <p:spPr>
          <a:xfrm>
            <a:off x="4972050" y="3257550"/>
            <a:ext cx="2247900" cy="1085850"/>
          </a:xfrm>
          <a:prstGeom prst="rect">
            <a:avLst/>
          </a:prstGeom>
          <a:solidFill>
            <a:srgbClr val="123B70"/>
          </a:solidFill>
          <a:ln w="0">
            <a:noFill/>
            <a:prstDash val="solid"/>
          </a:ln>
        </p:spPr>
      </p:sp>
      <p:sp>
        <p:nvSpPr>
          <p:cNvPr id="6" name="s3-center-text">
            <a:extLst>
              <a:ext uri="{FF2B5EF4-FFF2-40B4-BE49-F238E27FC236}">
                <a16:creationId xmlns:a16="http://schemas.microsoft.com/office/drawing/2014/main" id="{FF7C0C35-C7D3-4577-A644-E8CFFBE2D512}"/>
              </a:ext>
            </a:extLst>
          </p:cNvPr>
          <p:cNvSpPr>
            <a:spLocks noGrp="1"/>
          </p:cNvSpPr>
          <p:nvPr/>
        </p:nvSpPr>
        <p:spPr>
          <a:xfrm>
            <a:off x="5191125" y="3476625"/>
            <a:ext cx="18097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 fontScale="92534" lnSpcReduction="10000"/>
          </a:bodyPr>
          <a:lstStyle/>
          <a:p>
            <a:pPr algn="ctr">
              <a:lnSpc>
                <a:spcPct val="112000"/>
              </a:lnSpc>
              <a:buNone/>
              <a:defRPr sz="21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被测物 DUT</a:t>
            </a:r>
          </a:p>
          <a:p>
            <a:pPr algn="ctr">
              <a:lnSpc>
                <a:spcPct val="112000"/>
              </a:lnSpc>
              <a:buNone/>
              <a:defRPr sz="21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PCS 产品</a:t>
            </a:r>
          </a:p>
        </p:txBody>
      </p:sp>
      <p:sp>
        <p:nvSpPr>
          <p:cNvPr id="7" name="s3-交流电源-box">
            <a:extLst>
              <a:ext uri="{FF2B5EF4-FFF2-40B4-BE49-F238E27FC236}">
                <a16:creationId xmlns:a16="http://schemas.microsoft.com/office/drawing/2014/main" id="{2DACF2ED-2458-4DDD-B582-BC2ACCDC0728}"/>
              </a:ext>
            </a:extLst>
          </p:cNvPr>
          <p:cNvSpPr>
            <a:spLocks noGrp="1"/>
          </p:cNvSpPr>
          <p:nvPr/>
        </p:nvSpPr>
        <p:spPr>
          <a:xfrm>
            <a:off x="876300" y="2647950"/>
            <a:ext cx="2667000" cy="876300"/>
          </a:xfrm>
          <a:prstGeom prst="rect">
            <a:avLst/>
          </a:prstGeom>
          <a:solidFill>
            <a:srgbClr val="F3F6FA"/>
          </a:solidFill>
          <a:ln w="9525">
            <a:solidFill>
              <a:srgbClr val="D3DCE8"/>
            </a:solidFill>
            <a:prstDash val="solid"/>
          </a:ln>
        </p:spPr>
      </p:sp>
      <p:sp>
        <p:nvSpPr>
          <p:cNvPr id="8" name="s3-交流电源-bar">
            <a:extLst>
              <a:ext uri="{FF2B5EF4-FFF2-40B4-BE49-F238E27FC236}">
                <a16:creationId xmlns:a16="http://schemas.microsoft.com/office/drawing/2014/main" id="{DE2561A5-46DE-45B3-9FBF-17E7D8D55A2F}"/>
              </a:ext>
            </a:extLst>
          </p:cNvPr>
          <p:cNvSpPr>
            <a:spLocks noGrp="1"/>
          </p:cNvSpPr>
          <p:nvPr/>
        </p:nvSpPr>
        <p:spPr>
          <a:xfrm>
            <a:off x="876300" y="2647950"/>
            <a:ext cx="76200" cy="876300"/>
          </a:xfrm>
          <a:prstGeom prst="rect">
            <a:avLst/>
          </a:prstGeom>
          <a:solidFill>
            <a:srgbClr val="1F5FAE"/>
          </a:solidFill>
          <a:ln w="0">
            <a:noFill/>
            <a:prstDash val="solid"/>
          </a:ln>
        </p:spPr>
      </p:sp>
      <p:sp>
        <p:nvSpPr>
          <p:cNvPr id="9" name="s3-交流电源-title">
            <a:extLst>
              <a:ext uri="{FF2B5EF4-FFF2-40B4-BE49-F238E27FC236}">
                <a16:creationId xmlns:a16="http://schemas.microsoft.com/office/drawing/2014/main" id="{156DBD8E-9AC7-42E0-8224-238C75CFC9FA}"/>
              </a:ext>
            </a:extLst>
          </p:cNvPr>
          <p:cNvSpPr>
            <a:spLocks noGrp="1"/>
          </p:cNvSpPr>
          <p:nvPr/>
        </p:nvSpPr>
        <p:spPr>
          <a:xfrm>
            <a:off x="1104900" y="2781300"/>
            <a:ext cx="23241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78670" lnSpcReduction="10000"/>
          </a:bodyPr>
          <a:lstStyle/>
          <a:p>
            <a:pPr algn="l">
              <a:lnSpc>
                <a:spcPct val="112000"/>
              </a:lnSpc>
              <a:buNone/>
              <a:defRPr sz="1725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交流电源</a:t>
            </a:r>
          </a:p>
        </p:txBody>
      </p:sp>
      <p:sp>
        <p:nvSpPr>
          <p:cNvPr id="10" name="s3-交流电源-body">
            <a:extLst>
              <a:ext uri="{FF2B5EF4-FFF2-40B4-BE49-F238E27FC236}">
                <a16:creationId xmlns:a16="http://schemas.microsoft.com/office/drawing/2014/main" id="{B559BD43-E75D-4084-B45B-2FB2E72F57D9}"/>
              </a:ext>
            </a:extLst>
          </p:cNvPr>
          <p:cNvSpPr>
            <a:spLocks noGrp="1"/>
          </p:cNvSpPr>
          <p:nvPr/>
        </p:nvSpPr>
        <p:spPr>
          <a:xfrm>
            <a:off x="1104900" y="3086100"/>
            <a:ext cx="23241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79797" lnSpcReduction="10000"/>
          </a:bodyPr>
          <a:lstStyle/>
          <a:p>
            <a:pPr algn="l">
              <a:lnSpc>
                <a:spcPct val="114000"/>
              </a:lnSpc>
              <a:buNone/>
              <a:defRPr sz="120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模拟 110V / 220V 市电、跌落和谐波扰动</a:t>
            </a:r>
          </a:p>
        </p:txBody>
      </p:sp>
      <p:sp>
        <p:nvSpPr>
          <p:cNvPr id="11" name="s3-功率计-box">
            <a:extLst>
              <a:ext uri="{FF2B5EF4-FFF2-40B4-BE49-F238E27FC236}">
                <a16:creationId xmlns:a16="http://schemas.microsoft.com/office/drawing/2014/main" id="{F4D99B05-16A4-48B5-9182-AF62F29B0CCB}"/>
              </a:ext>
            </a:extLst>
          </p:cNvPr>
          <p:cNvSpPr>
            <a:spLocks noGrp="1"/>
          </p:cNvSpPr>
          <p:nvPr/>
        </p:nvSpPr>
        <p:spPr>
          <a:xfrm>
            <a:off x="876300" y="4171950"/>
            <a:ext cx="2667000" cy="876300"/>
          </a:xfrm>
          <a:prstGeom prst="rect">
            <a:avLst/>
          </a:prstGeom>
          <a:solidFill>
            <a:srgbClr val="F3F6FA"/>
          </a:solidFill>
          <a:ln w="9525">
            <a:solidFill>
              <a:srgbClr val="D3DCE8"/>
            </a:solidFill>
            <a:prstDash val="solid"/>
          </a:ln>
        </p:spPr>
      </p:sp>
      <p:sp>
        <p:nvSpPr>
          <p:cNvPr id="12" name="s3-功率计-bar">
            <a:extLst>
              <a:ext uri="{FF2B5EF4-FFF2-40B4-BE49-F238E27FC236}">
                <a16:creationId xmlns:a16="http://schemas.microsoft.com/office/drawing/2014/main" id="{302C0443-F1B4-4270-AB83-B83F5CD225E9}"/>
              </a:ext>
            </a:extLst>
          </p:cNvPr>
          <p:cNvSpPr>
            <a:spLocks noGrp="1"/>
          </p:cNvSpPr>
          <p:nvPr/>
        </p:nvSpPr>
        <p:spPr>
          <a:xfrm>
            <a:off x="876300" y="4171950"/>
            <a:ext cx="76200" cy="876300"/>
          </a:xfrm>
          <a:prstGeom prst="rect">
            <a:avLst/>
          </a:prstGeom>
          <a:solidFill>
            <a:srgbClr val="2E7D5B"/>
          </a:solidFill>
          <a:ln w="0">
            <a:noFill/>
            <a:prstDash val="solid"/>
          </a:ln>
        </p:spPr>
      </p:sp>
      <p:sp>
        <p:nvSpPr>
          <p:cNvPr id="13" name="s3-功率计-title">
            <a:extLst>
              <a:ext uri="{FF2B5EF4-FFF2-40B4-BE49-F238E27FC236}">
                <a16:creationId xmlns:a16="http://schemas.microsoft.com/office/drawing/2014/main" id="{9901918B-973A-4256-AEB6-C54BA0C6294F}"/>
              </a:ext>
            </a:extLst>
          </p:cNvPr>
          <p:cNvSpPr>
            <a:spLocks noGrp="1"/>
          </p:cNvSpPr>
          <p:nvPr/>
        </p:nvSpPr>
        <p:spPr>
          <a:xfrm>
            <a:off x="1104900" y="4305300"/>
            <a:ext cx="23241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78670" lnSpcReduction="10000"/>
          </a:bodyPr>
          <a:lstStyle/>
          <a:p>
            <a:pPr algn="l">
              <a:lnSpc>
                <a:spcPct val="112000"/>
              </a:lnSpc>
              <a:buNone/>
              <a:defRPr sz="1725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功率计</a:t>
            </a:r>
          </a:p>
        </p:txBody>
      </p:sp>
      <p:sp>
        <p:nvSpPr>
          <p:cNvPr id="14" name="s3-功率计-body">
            <a:extLst>
              <a:ext uri="{FF2B5EF4-FFF2-40B4-BE49-F238E27FC236}">
                <a16:creationId xmlns:a16="http://schemas.microsoft.com/office/drawing/2014/main" id="{F7D7D06D-9383-455B-A715-F20F8DA2EFBE}"/>
              </a:ext>
            </a:extLst>
          </p:cNvPr>
          <p:cNvSpPr>
            <a:spLocks noGrp="1"/>
          </p:cNvSpPr>
          <p:nvPr/>
        </p:nvSpPr>
        <p:spPr>
          <a:xfrm>
            <a:off x="1104900" y="4610100"/>
            <a:ext cx="23241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85168" lnSpcReduction="10000"/>
          </a:bodyPr>
          <a:lstStyle/>
          <a:p>
            <a:pPr algn="l">
              <a:lnSpc>
                <a:spcPct val="114000"/>
              </a:lnSpc>
              <a:buNone/>
              <a:defRPr sz="120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采集输入、输出与电池端功率 / THD / 效率</a:t>
            </a:r>
          </a:p>
        </p:txBody>
      </p:sp>
      <p:sp>
        <p:nvSpPr>
          <p:cNvPr id="15" name="s3-光伏模拟器-box">
            <a:extLst>
              <a:ext uri="{FF2B5EF4-FFF2-40B4-BE49-F238E27FC236}">
                <a16:creationId xmlns:a16="http://schemas.microsoft.com/office/drawing/2014/main" id="{C38E4175-77B6-4925-9980-33126BAD5A36}"/>
              </a:ext>
            </a:extLst>
          </p:cNvPr>
          <p:cNvSpPr>
            <a:spLocks noGrp="1"/>
          </p:cNvSpPr>
          <p:nvPr/>
        </p:nvSpPr>
        <p:spPr>
          <a:xfrm>
            <a:off x="4781550" y="2438400"/>
            <a:ext cx="2628900" cy="704850"/>
          </a:xfrm>
          <a:prstGeom prst="rect">
            <a:avLst/>
          </a:prstGeom>
          <a:solidFill>
            <a:srgbClr val="F3F6FA"/>
          </a:solidFill>
          <a:ln w="9525">
            <a:solidFill>
              <a:srgbClr val="D3DCE8"/>
            </a:solidFill>
            <a:prstDash val="solid"/>
          </a:ln>
        </p:spPr>
      </p:sp>
      <p:sp>
        <p:nvSpPr>
          <p:cNvPr id="16" name="s3-光伏模拟器-bar">
            <a:extLst>
              <a:ext uri="{FF2B5EF4-FFF2-40B4-BE49-F238E27FC236}">
                <a16:creationId xmlns:a16="http://schemas.microsoft.com/office/drawing/2014/main" id="{EF9A13EF-CAF6-47DE-8C94-D3C3E893F1FD}"/>
              </a:ext>
            </a:extLst>
          </p:cNvPr>
          <p:cNvSpPr>
            <a:spLocks noGrp="1"/>
          </p:cNvSpPr>
          <p:nvPr/>
        </p:nvSpPr>
        <p:spPr>
          <a:xfrm>
            <a:off x="4781550" y="2438400"/>
            <a:ext cx="76200" cy="704850"/>
          </a:xfrm>
          <a:prstGeom prst="rect">
            <a:avLst/>
          </a:prstGeom>
          <a:solidFill>
            <a:srgbClr val="F28C28"/>
          </a:solidFill>
          <a:ln w="0">
            <a:noFill/>
            <a:prstDash val="solid"/>
          </a:ln>
        </p:spPr>
      </p:sp>
      <p:sp>
        <p:nvSpPr>
          <p:cNvPr id="17" name="s3-光伏模拟器-title">
            <a:extLst>
              <a:ext uri="{FF2B5EF4-FFF2-40B4-BE49-F238E27FC236}">
                <a16:creationId xmlns:a16="http://schemas.microsoft.com/office/drawing/2014/main" id="{5D1D7235-32FA-4D72-A1B5-51ABEFEFACE5}"/>
              </a:ext>
            </a:extLst>
          </p:cNvPr>
          <p:cNvSpPr>
            <a:spLocks noGrp="1"/>
          </p:cNvSpPr>
          <p:nvPr/>
        </p:nvSpPr>
        <p:spPr>
          <a:xfrm>
            <a:off x="5010150" y="2571750"/>
            <a:ext cx="2286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78670" lnSpcReduction="10000"/>
          </a:bodyPr>
          <a:lstStyle/>
          <a:p>
            <a:pPr algn="l">
              <a:lnSpc>
                <a:spcPct val="112000"/>
              </a:lnSpc>
              <a:buNone/>
              <a:defRPr sz="1725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光伏模拟器</a:t>
            </a:r>
          </a:p>
        </p:txBody>
      </p:sp>
      <p:sp>
        <p:nvSpPr>
          <p:cNvPr id="18" name="s3-光伏模拟器-body">
            <a:extLst>
              <a:ext uri="{FF2B5EF4-FFF2-40B4-BE49-F238E27FC236}">
                <a16:creationId xmlns:a16="http://schemas.microsoft.com/office/drawing/2014/main" id="{1E804111-2F9F-4094-A977-22E379325F9B}"/>
              </a:ext>
            </a:extLst>
          </p:cNvPr>
          <p:cNvSpPr>
            <a:spLocks noGrp="1"/>
          </p:cNvSpPr>
          <p:nvPr/>
        </p:nvSpPr>
        <p:spPr>
          <a:xfrm>
            <a:off x="5010150" y="2876550"/>
            <a:ext cx="2286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65159" lnSpcReduction="20000"/>
          </a:bodyPr>
          <a:lstStyle/>
          <a:p>
            <a:pPr algn="l">
              <a:lnSpc>
                <a:spcPct val="114000"/>
              </a:lnSpc>
              <a:buNone/>
              <a:defRPr sz="120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150V / 40A / 3000W PV 曲线与 MPPT 工况</a:t>
            </a:r>
          </a:p>
        </p:txBody>
      </p:sp>
      <p:sp>
        <p:nvSpPr>
          <p:cNvPr id="19" name="s3-电池模拟器-box">
            <a:extLst>
              <a:ext uri="{FF2B5EF4-FFF2-40B4-BE49-F238E27FC236}">
                <a16:creationId xmlns:a16="http://schemas.microsoft.com/office/drawing/2014/main" id="{D8943D43-E485-4033-8E2A-0BD9DDC29710}"/>
              </a:ext>
            </a:extLst>
          </p:cNvPr>
          <p:cNvSpPr>
            <a:spLocks noGrp="1"/>
          </p:cNvSpPr>
          <p:nvPr/>
        </p:nvSpPr>
        <p:spPr>
          <a:xfrm>
            <a:off x="8648700" y="2647950"/>
            <a:ext cx="2667000" cy="876300"/>
          </a:xfrm>
          <a:prstGeom prst="rect">
            <a:avLst/>
          </a:prstGeom>
          <a:solidFill>
            <a:srgbClr val="F3F6FA"/>
          </a:solidFill>
          <a:ln w="9525">
            <a:solidFill>
              <a:srgbClr val="D3DCE8"/>
            </a:solidFill>
            <a:prstDash val="solid"/>
          </a:ln>
        </p:spPr>
      </p:sp>
      <p:sp>
        <p:nvSpPr>
          <p:cNvPr id="20" name="s3-电池模拟器-bar">
            <a:extLst>
              <a:ext uri="{FF2B5EF4-FFF2-40B4-BE49-F238E27FC236}">
                <a16:creationId xmlns:a16="http://schemas.microsoft.com/office/drawing/2014/main" id="{E9B8B922-661E-4CD6-B11B-3E3BC49960FE}"/>
              </a:ext>
            </a:extLst>
          </p:cNvPr>
          <p:cNvSpPr>
            <a:spLocks noGrp="1"/>
          </p:cNvSpPr>
          <p:nvPr/>
        </p:nvSpPr>
        <p:spPr>
          <a:xfrm>
            <a:off x="8648700" y="2647950"/>
            <a:ext cx="76200" cy="876300"/>
          </a:xfrm>
          <a:prstGeom prst="rect">
            <a:avLst/>
          </a:prstGeom>
          <a:solidFill>
            <a:srgbClr val="1F5FAE"/>
          </a:solidFill>
          <a:ln w="0">
            <a:noFill/>
            <a:prstDash val="solid"/>
          </a:ln>
        </p:spPr>
      </p:sp>
      <p:sp>
        <p:nvSpPr>
          <p:cNvPr id="21" name="s3-电池模拟器-title">
            <a:extLst>
              <a:ext uri="{FF2B5EF4-FFF2-40B4-BE49-F238E27FC236}">
                <a16:creationId xmlns:a16="http://schemas.microsoft.com/office/drawing/2014/main" id="{37E595BC-2B5E-4A0A-8D56-5F7B6211430E}"/>
              </a:ext>
            </a:extLst>
          </p:cNvPr>
          <p:cNvSpPr>
            <a:spLocks noGrp="1"/>
          </p:cNvSpPr>
          <p:nvPr/>
        </p:nvSpPr>
        <p:spPr>
          <a:xfrm>
            <a:off x="8877300" y="2781300"/>
            <a:ext cx="23241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78670" lnSpcReduction="10000"/>
          </a:bodyPr>
          <a:lstStyle/>
          <a:p>
            <a:pPr algn="l">
              <a:lnSpc>
                <a:spcPct val="112000"/>
              </a:lnSpc>
              <a:buNone/>
              <a:defRPr sz="1725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电池模拟器</a:t>
            </a:r>
          </a:p>
        </p:txBody>
      </p:sp>
      <p:sp>
        <p:nvSpPr>
          <p:cNvPr id="22" name="s3-电池模拟器-body">
            <a:extLst>
              <a:ext uri="{FF2B5EF4-FFF2-40B4-BE49-F238E27FC236}">
                <a16:creationId xmlns:a16="http://schemas.microsoft.com/office/drawing/2014/main" id="{86E8DE0F-B790-44EB-B19F-CD7C385A1DA5}"/>
              </a:ext>
            </a:extLst>
          </p:cNvPr>
          <p:cNvSpPr>
            <a:spLocks noGrp="1"/>
          </p:cNvSpPr>
          <p:nvPr/>
        </p:nvSpPr>
        <p:spPr>
          <a:xfrm>
            <a:off x="8877300" y="3086100"/>
            <a:ext cx="23241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79316" lnSpcReduction="10000"/>
          </a:bodyPr>
          <a:lstStyle/>
          <a:p>
            <a:pPr algn="l">
              <a:lnSpc>
                <a:spcPct val="114000"/>
              </a:lnSpc>
              <a:buNone/>
              <a:defRPr sz="120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0-60V，最高 ±280A / ±4kW 双向 DC 端</a:t>
            </a:r>
          </a:p>
        </p:txBody>
      </p:sp>
      <p:sp>
        <p:nvSpPr>
          <p:cNvPr id="23" name="s3-交流负载-box">
            <a:extLst>
              <a:ext uri="{FF2B5EF4-FFF2-40B4-BE49-F238E27FC236}">
                <a16:creationId xmlns:a16="http://schemas.microsoft.com/office/drawing/2014/main" id="{EC484678-1AF6-4FC8-9ECD-FDC3B85A835A}"/>
              </a:ext>
            </a:extLst>
          </p:cNvPr>
          <p:cNvSpPr>
            <a:spLocks noGrp="1"/>
          </p:cNvSpPr>
          <p:nvPr/>
        </p:nvSpPr>
        <p:spPr>
          <a:xfrm>
            <a:off x="8648700" y="4171950"/>
            <a:ext cx="2667000" cy="876300"/>
          </a:xfrm>
          <a:prstGeom prst="rect">
            <a:avLst/>
          </a:prstGeom>
          <a:solidFill>
            <a:srgbClr val="F3F6FA"/>
          </a:solidFill>
          <a:ln w="9525">
            <a:solidFill>
              <a:srgbClr val="D3DCE8"/>
            </a:solidFill>
            <a:prstDash val="solid"/>
          </a:ln>
        </p:spPr>
      </p:sp>
      <p:sp>
        <p:nvSpPr>
          <p:cNvPr id="24" name="s3-交流负载-bar">
            <a:extLst>
              <a:ext uri="{FF2B5EF4-FFF2-40B4-BE49-F238E27FC236}">
                <a16:creationId xmlns:a16="http://schemas.microsoft.com/office/drawing/2014/main" id="{12D9DF20-1ED2-43B8-8CD3-FB90CD6393F6}"/>
              </a:ext>
            </a:extLst>
          </p:cNvPr>
          <p:cNvSpPr>
            <a:spLocks noGrp="1"/>
          </p:cNvSpPr>
          <p:nvPr/>
        </p:nvSpPr>
        <p:spPr>
          <a:xfrm>
            <a:off x="8648700" y="4171950"/>
            <a:ext cx="76200" cy="876300"/>
          </a:xfrm>
          <a:prstGeom prst="rect">
            <a:avLst/>
          </a:prstGeom>
          <a:solidFill>
            <a:srgbClr val="2E7D5B"/>
          </a:solidFill>
          <a:ln w="0">
            <a:noFill/>
            <a:prstDash val="solid"/>
          </a:ln>
        </p:spPr>
      </p:sp>
      <p:sp>
        <p:nvSpPr>
          <p:cNvPr id="25" name="s3-交流负载-title">
            <a:extLst>
              <a:ext uri="{FF2B5EF4-FFF2-40B4-BE49-F238E27FC236}">
                <a16:creationId xmlns:a16="http://schemas.microsoft.com/office/drawing/2014/main" id="{B35D9047-B4AE-43AF-B0A5-3E9697BCAED5}"/>
              </a:ext>
            </a:extLst>
          </p:cNvPr>
          <p:cNvSpPr>
            <a:spLocks noGrp="1"/>
          </p:cNvSpPr>
          <p:nvPr/>
        </p:nvSpPr>
        <p:spPr>
          <a:xfrm>
            <a:off x="8877300" y="4305300"/>
            <a:ext cx="23241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78670" lnSpcReduction="10000"/>
          </a:bodyPr>
          <a:lstStyle/>
          <a:p>
            <a:pPr algn="l">
              <a:lnSpc>
                <a:spcPct val="112000"/>
              </a:lnSpc>
              <a:buNone/>
              <a:defRPr sz="1725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交流负载</a:t>
            </a:r>
          </a:p>
        </p:txBody>
      </p:sp>
      <p:sp>
        <p:nvSpPr>
          <p:cNvPr id="26" name="s3-交流负载-body">
            <a:extLst>
              <a:ext uri="{FF2B5EF4-FFF2-40B4-BE49-F238E27FC236}">
                <a16:creationId xmlns:a16="http://schemas.microsoft.com/office/drawing/2014/main" id="{4B06AF59-D9DF-4F11-B213-2307BFC86410}"/>
              </a:ext>
            </a:extLst>
          </p:cNvPr>
          <p:cNvSpPr>
            <a:spLocks noGrp="1"/>
          </p:cNvSpPr>
          <p:nvPr/>
        </p:nvSpPr>
        <p:spPr>
          <a:xfrm>
            <a:off x="8877300" y="4610100"/>
            <a:ext cx="23241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86547"/>
          </a:bodyPr>
          <a:lstStyle/>
          <a:p>
            <a:pPr algn="l">
              <a:lnSpc>
                <a:spcPct val="114000"/>
              </a:lnSpc>
              <a:buNone/>
              <a:defRPr sz="120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阻性、感性、冲击及可编程 3kVA 负载</a:t>
            </a:r>
          </a:p>
        </p:txBody>
      </p:sp>
      <p:sp>
        <p:nvSpPr>
          <p:cNvPr id="27" name="s3-示波器-box">
            <a:extLst>
              <a:ext uri="{FF2B5EF4-FFF2-40B4-BE49-F238E27FC236}">
                <a16:creationId xmlns:a16="http://schemas.microsoft.com/office/drawing/2014/main" id="{3C231A21-24FD-4950-9BC9-AE96CDCAB1ED}"/>
              </a:ext>
            </a:extLst>
          </p:cNvPr>
          <p:cNvSpPr>
            <a:spLocks noGrp="1"/>
          </p:cNvSpPr>
          <p:nvPr/>
        </p:nvSpPr>
        <p:spPr>
          <a:xfrm>
            <a:off x="4781550" y="4800600"/>
            <a:ext cx="2628900" cy="704850"/>
          </a:xfrm>
          <a:prstGeom prst="rect">
            <a:avLst/>
          </a:prstGeom>
          <a:solidFill>
            <a:srgbClr val="F3F6FA"/>
          </a:solidFill>
          <a:ln w="9525">
            <a:solidFill>
              <a:srgbClr val="D3DCE8"/>
            </a:solidFill>
            <a:prstDash val="solid"/>
          </a:ln>
        </p:spPr>
      </p:sp>
      <p:sp>
        <p:nvSpPr>
          <p:cNvPr id="28" name="s3-示波器-bar">
            <a:extLst>
              <a:ext uri="{FF2B5EF4-FFF2-40B4-BE49-F238E27FC236}">
                <a16:creationId xmlns:a16="http://schemas.microsoft.com/office/drawing/2014/main" id="{38474A9F-234E-4542-98CC-43A93C1A4815}"/>
              </a:ext>
            </a:extLst>
          </p:cNvPr>
          <p:cNvSpPr>
            <a:spLocks noGrp="1"/>
          </p:cNvSpPr>
          <p:nvPr/>
        </p:nvSpPr>
        <p:spPr>
          <a:xfrm>
            <a:off x="4781550" y="4800600"/>
            <a:ext cx="76200" cy="704850"/>
          </a:xfrm>
          <a:prstGeom prst="rect">
            <a:avLst/>
          </a:prstGeom>
          <a:solidFill>
            <a:srgbClr val="123B70"/>
          </a:solidFill>
          <a:ln w="0">
            <a:noFill/>
            <a:prstDash val="solid"/>
          </a:ln>
        </p:spPr>
      </p:sp>
      <p:sp>
        <p:nvSpPr>
          <p:cNvPr id="29" name="s3-示波器-title">
            <a:extLst>
              <a:ext uri="{FF2B5EF4-FFF2-40B4-BE49-F238E27FC236}">
                <a16:creationId xmlns:a16="http://schemas.microsoft.com/office/drawing/2014/main" id="{50E7DA67-33D7-4132-83E3-F08C4DE02B80}"/>
              </a:ext>
            </a:extLst>
          </p:cNvPr>
          <p:cNvSpPr>
            <a:spLocks noGrp="1"/>
          </p:cNvSpPr>
          <p:nvPr/>
        </p:nvSpPr>
        <p:spPr>
          <a:xfrm>
            <a:off x="5010150" y="4933950"/>
            <a:ext cx="2286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78670" lnSpcReduction="10000"/>
          </a:bodyPr>
          <a:lstStyle/>
          <a:p>
            <a:pPr algn="l">
              <a:lnSpc>
                <a:spcPct val="112000"/>
              </a:lnSpc>
              <a:buNone/>
              <a:defRPr sz="1725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示波器</a:t>
            </a:r>
          </a:p>
        </p:txBody>
      </p:sp>
      <p:sp>
        <p:nvSpPr>
          <p:cNvPr id="30" name="s3-示波器-body">
            <a:extLst>
              <a:ext uri="{FF2B5EF4-FFF2-40B4-BE49-F238E27FC236}">
                <a16:creationId xmlns:a16="http://schemas.microsoft.com/office/drawing/2014/main" id="{6A4BE01B-31B0-4B11-8157-2AC181EA36E0}"/>
              </a:ext>
            </a:extLst>
          </p:cNvPr>
          <p:cNvSpPr>
            <a:spLocks noGrp="1"/>
          </p:cNvSpPr>
          <p:nvPr/>
        </p:nvSpPr>
        <p:spPr>
          <a:xfrm>
            <a:off x="5010150" y="5238750"/>
            <a:ext cx="2286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80599" lnSpcReduction="10000"/>
          </a:bodyPr>
          <a:lstStyle/>
          <a:p>
            <a:pPr algn="l">
              <a:lnSpc>
                <a:spcPct val="114000"/>
              </a:lnSpc>
              <a:buNone/>
              <a:defRPr sz="120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捕捉 UPS 切换死区与瞬态波形</a:t>
            </a:r>
          </a:p>
        </p:txBody>
      </p:sp>
      <p:sp>
        <p:nvSpPr>
          <p:cNvPr id="31" name="s3-link-0">
            <a:extLst>
              <a:ext uri="{FF2B5EF4-FFF2-40B4-BE49-F238E27FC236}">
                <a16:creationId xmlns:a16="http://schemas.microsoft.com/office/drawing/2014/main" id="{07AC1184-BAFC-43A4-9FD5-FB954313B96A}"/>
              </a:ext>
            </a:extLst>
          </p:cNvPr>
          <p:cNvSpPr>
            <a:spLocks noGrp="1"/>
          </p:cNvSpPr>
          <p:nvPr/>
        </p:nvSpPr>
        <p:spPr>
          <a:xfrm>
            <a:off x="3543300" y="3076575"/>
            <a:ext cx="1428750" cy="19050"/>
          </a:xfrm>
          <a:prstGeom prst="rect">
            <a:avLst/>
          </a:prstGeom>
          <a:solidFill>
            <a:srgbClr val="B9C4D1"/>
          </a:solidFill>
          <a:ln w="0">
            <a:noFill/>
            <a:prstDash val="solid"/>
          </a:ln>
        </p:spPr>
      </p:sp>
      <p:sp>
        <p:nvSpPr>
          <p:cNvPr id="32" name="s3-link-1">
            <a:extLst>
              <a:ext uri="{FF2B5EF4-FFF2-40B4-BE49-F238E27FC236}">
                <a16:creationId xmlns:a16="http://schemas.microsoft.com/office/drawing/2014/main" id="{C15D617A-C762-471B-8B88-E2D30882FAB7}"/>
              </a:ext>
            </a:extLst>
          </p:cNvPr>
          <p:cNvSpPr>
            <a:spLocks noGrp="1"/>
          </p:cNvSpPr>
          <p:nvPr/>
        </p:nvSpPr>
        <p:spPr>
          <a:xfrm>
            <a:off x="3543300" y="4600575"/>
            <a:ext cx="1428750" cy="19050"/>
          </a:xfrm>
          <a:prstGeom prst="rect">
            <a:avLst/>
          </a:prstGeom>
          <a:solidFill>
            <a:srgbClr val="B9C4D1"/>
          </a:solidFill>
          <a:ln w="0">
            <a:noFill/>
            <a:prstDash val="solid"/>
          </a:ln>
        </p:spPr>
      </p:sp>
      <p:sp>
        <p:nvSpPr>
          <p:cNvPr id="33" name="s3-link-2">
            <a:extLst>
              <a:ext uri="{FF2B5EF4-FFF2-40B4-BE49-F238E27FC236}">
                <a16:creationId xmlns:a16="http://schemas.microsoft.com/office/drawing/2014/main" id="{10FFC5BE-7351-4D29-9CD5-066A7FE419BE}"/>
              </a:ext>
            </a:extLst>
          </p:cNvPr>
          <p:cNvSpPr>
            <a:spLocks noGrp="1"/>
          </p:cNvSpPr>
          <p:nvPr/>
        </p:nvSpPr>
        <p:spPr>
          <a:xfrm>
            <a:off x="7219950" y="3076575"/>
            <a:ext cx="1428750" cy="19050"/>
          </a:xfrm>
          <a:prstGeom prst="rect">
            <a:avLst/>
          </a:prstGeom>
          <a:solidFill>
            <a:srgbClr val="B9C4D1"/>
          </a:solidFill>
          <a:ln w="0">
            <a:noFill/>
            <a:prstDash val="solid"/>
          </a:ln>
        </p:spPr>
      </p:sp>
      <p:sp>
        <p:nvSpPr>
          <p:cNvPr id="34" name="s3-link-3">
            <a:extLst>
              <a:ext uri="{FF2B5EF4-FFF2-40B4-BE49-F238E27FC236}">
                <a16:creationId xmlns:a16="http://schemas.microsoft.com/office/drawing/2014/main" id="{61B8C165-27CE-4D00-A274-D6B2696EE147}"/>
              </a:ext>
            </a:extLst>
          </p:cNvPr>
          <p:cNvSpPr>
            <a:spLocks noGrp="1"/>
          </p:cNvSpPr>
          <p:nvPr/>
        </p:nvSpPr>
        <p:spPr>
          <a:xfrm>
            <a:off x="7219950" y="4600575"/>
            <a:ext cx="1428750" cy="19050"/>
          </a:xfrm>
          <a:prstGeom prst="rect">
            <a:avLst/>
          </a:prstGeom>
          <a:solidFill>
            <a:srgbClr val="B9C4D1"/>
          </a:solidFill>
          <a:ln w="0">
            <a:noFill/>
            <a:prstDash val="solid"/>
          </a:ln>
        </p:spPr>
      </p:sp>
      <p:sp>
        <p:nvSpPr>
          <p:cNvPr id="35" name="s3-link-4">
            <a:extLst>
              <a:ext uri="{FF2B5EF4-FFF2-40B4-BE49-F238E27FC236}">
                <a16:creationId xmlns:a16="http://schemas.microsoft.com/office/drawing/2014/main" id="{C11F8DAD-8EDD-45EE-9901-995A846DAEED}"/>
              </a:ext>
            </a:extLst>
          </p:cNvPr>
          <p:cNvSpPr>
            <a:spLocks noGrp="1"/>
          </p:cNvSpPr>
          <p:nvPr/>
        </p:nvSpPr>
        <p:spPr>
          <a:xfrm>
            <a:off x="6076950" y="3143250"/>
            <a:ext cx="19050" cy="400050"/>
          </a:xfrm>
          <a:prstGeom prst="rect">
            <a:avLst/>
          </a:prstGeom>
          <a:solidFill>
            <a:srgbClr val="B9C4D1"/>
          </a:solidFill>
          <a:ln w="0">
            <a:noFill/>
            <a:prstDash val="solid"/>
          </a:ln>
        </p:spPr>
      </p:sp>
      <p:sp>
        <p:nvSpPr>
          <p:cNvPr id="36" name="s3-link-5">
            <a:extLst>
              <a:ext uri="{FF2B5EF4-FFF2-40B4-BE49-F238E27FC236}">
                <a16:creationId xmlns:a16="http://schemas.microsoft.com/office/drawing/2014/main" id="{5BDD0AD4-2753-4835-989E-D51FBB3C351E}"/>
              </a:ext>
            </a:extLst>
          </p:cNvPr>
          <p:cNvSpPr>
            <a:spLocks noGrp="1"/>
          </p:cNvSpPr>
          <p:nvPr/>
        </p:nvSpPr>
        <p:spPr>
          <a:xfrm>
            <a:off x="6076950" y="4343400"/>
            <a:ext cx="19050" cy="457200"/>
          </a:xfrm>
          <a:prstGeom prst="rect">
            <a:avLst/>
          </a:prstGeom>
          <a:solidFill>
            <a:srgbClr val="B9C4D1"/>
          </a:solidFill>
          <a:ln w="0">
            <a:noFill/>
            <a:prstDash val="solid"/>
          </a:ln>
        </p:spPr>
      </p:sp>
      <p:sp>
        <p:nvSpPr>
          <p:cNvPr id="37" name="s3-note">
            <a:extLst>
              <a:ext uri="{FF2B5EF4-FFF2-40B4-BE49-F238E27FC236}">
                <a16:creationId xmlns:a16="http://schemas.microsoft.com/office/drawing/2014/main" id="{8F795AA6-28E9-41B5-832C-71E1EB0B621F}"/>
              </a:ext>
            </a:extLst>
          </p:cNvPr>
          <p:cNvSpPr>
            <a:spLocks noGrp="1"/>
          </p:cNvSpPr>
          <p:nvPr/>
        </p:nvSpPr>
        <p:spPr>
          <a:xfrm>
            <a:off x="857250" y="5676900"/>
            <a:ext cx="10382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ctr">
              <a:lnSpc>
                <a:spcPct val="112000"/>
              </a:lnSpc>
              <a:buNone/>
              <a:defRPr sz="135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安全与同步：高功率接线按硬件 SOP 执行，示波器与交流源 / 负载可配置触发同步，保证跌落测试时序一致。</a:t>
            </a:r>
          </a:p>
        </p:txBody>
      </p:sp>
      <p:sp>
        <p:nvSpPr>
          <p:cNvPr id="38" name="footer-left-3">
            <a:extLst>
              <a:ext uri="{FF2B5EF4-FFF2-40B4-BE49-F238E27FC236}">
                <a16:creationId xmlns:a16="http://schemas.microsoft.com/office/drawing/2014/main" id="{C301D7A9-79E5-481F-B13B-9C5DA8D71226}"/>
              </a:ext>
            </a:extLst>
          </p:cNvPr>
          <p:cNvSpPr>
            <a:spLocks noGrp="1"/>
          </p:cNvSpPr>
          <p:nvPr/>
        </p:nvSpPr>
        <p:spPr>
          <a:xfrm>
            <a:off x="533400" y="6343650"/>
            <a:ext cx="495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5663"/>
          </a:bodyPr>
          <a:lstStyle/>
          <a:p>
            <a:pPr algn="l">
              <a:lnSpc>
                <a:spcPct val="112000"/>
              </a:lnSpc>
              <a:buNone/>
              <a:defRPr sz="105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PCS ATE 测试系统</a:t>
            </a:r>
          </a:p>
        </p:txBody>
      </p:sp>
      <p:sp>
        <p:nvSpPr>
          <p:cNvPr id="39" name="footer-right-3">
            <a:extLst>
              <a:ext uri="{FF2B5EF4-FFF2-40B4-BE49-F238E27FC236}">
                <a16:creationId xmlns:a16="http://schemas.microsoft.com/office/drawing/2014/main" id="{51E317BA-E326-4A95-8CF2-B134EF6505AC}"/>
              </a:ext>
            </a:extLst>
          </p:cNvPr>
          <p:cNvSpPr>
            <a:spLocks noGrp="1"/>
          </p:cNvSpPr>
          <p:nvPr/>
        </p:nvSpPr>
        <p:spPr>
          <a:xfrm>
            <a:off x="11258550" y="6343650"/>
            <a:ext cx="4191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5663"/>
          </a:bodyPr>
          <a:lstStyle/>
          <a:p>
            <a:pPr algn="r">
              <a:lnSpc>
                <a:spcPct val="112000"/>
              </a:lnSpc>
              <a:buNone/>
              <a:defRPr sz="105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2051056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yebrow-4">
            <a:extLst>
              <a:ext uri="{FF2B5EF4-FFF2-40B4-BE49-F238E27FC236}">
                <a16:creationId xmlns:a16="http://schemas.microsoft.com/office/drawing/2014/main" id="{883FEA77-4BA3-4BE9-A9C6-D960320F8887}"/>
              </a:ext>
            </a:extLst>
          </p:cNvPr>
          <p:cNvSpPr>
            <a:spLocks noGrp="1"/>
          </p:cNvSpPr>
          <p:nvPr/>
        </p:nvSpPr>
        <p:spPr>
          <a:xfrm>
            <a:off x="533400" y="40005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3006"/>
          </a:bodyPr>
          <a:lstStyle/>
          <a:p>
            <a:pPr algn="l">
              <a:lnSpc>
                <a:spcPct val="112000"/>
              </a:lnSpc>
              <a:buNone/>
              <a:defRPr sz="1200" b="1">
                <a:solidFill>
                  <a:srgbClr val="1F5FA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1F5FAE"/>
                </a:solidFill>
                <a:latin typeface="Microsoft YaHei"/>
                <a:ea typeface="Microsoft YaHei"/>
                <a:cs typeface="Microsoft YaHei"/>
              </a:rPr>
              <a:t>测试项目</a:t>
            </a:r>
          </a:p>
        </p:txBody>
      </p:sp>
      <p:sp>
        <p:nvSpPr>
          <p:cNvPr id="2" name="title-4">
            <a:extLst>
              <a:ext uri="{FF2B5EF4-FFF2-40B4-BE49-F238E27FC236}">
                <a16:creationId xmlns:a16="http://schemas.microsoft.com/office/drawing/2014/main" id="{181402AD-5F49-4CB4-B3DA-E4FB105D2AB7}"/>
              </a:ext>
            </a:extLst>
          </p:cNvPr>
          <p:cNvSpPr>
            <a:spLocks noGrp="1"/>
          </p:cNvSpPr>
          <p:nvPr/>
        </p:nvSpPr>
        <p:spPr>
          <a:xfrm>
            <a:off x="495300" y="781050"/>
            <a:ext cx="809625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4000"/>
              </a:lnSpc>
              <a:buNone/>
              <a:defRPr sz="300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00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PCS 核心工况测试项目覆盖</a:t>
            </a:r>
          </a:p>
        </p:txBody>
      </p:sp>
      <p:sp>
        <p:nvSpPr>
          <p:cNvPr id="3" name="subtitle-4">
            <a:extLst>
              <a:ext uri="{FF2B5EF4-FFF2-40B4-BE49-F238E27FC236}">
                <a16:creationId xmlns:a16="http://schemas.microsoft.com/office/drawing/2014/main" id="{0DB0521F-C12A-43D0-9737-BC0F4023ED40}"/>
              </a:ext>
            </a:extLst>
          </p:cNvPr>
          <p:cNvSpPr>
            <a:spLocks noGrp="1"/>
          </p:cNvSpPr>
          <p:nvPr/>
        </p:nvSpPr>
        <p:spPr>
          <a:xfrm>
            <a:off x="552450" y="1562100"/>
            <a:ext cx="7239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18000"/>
              </a:lnSpc>
              <a:buNone/>
              <a:defRPr sz="157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方案书中的四类核心运行模型被整理为可配置的自动化测试阶段。</a:t>
            </a:r>
          </a:p>
        </p:txBody>
      </p:sp>
      <p:sp>
        <p:nvSpPr>
          <p:cNvPr id="4" name="rule-4">
            <a:extLst>
              <a:ext uri="{FF2B5EF4-FFF2-40B4-BE49-F238E27FC236}">
                <a16:creationId xmlns:a16="http://schemas.microsoft.com/office/drawing/2014/main" id="{BF3C0DA8-680E-41F1-9CE8-B24FBB2431F4}"/>
              </a:ext>
            </a:extLst>
          </p:cNvPr>
          <p:cNvSpPr>
            <a:spLocks noGrp="1"/>
          </p:cNvSpPr>
          <p:nvPr/>
        </p:nvSpPr>
        <p:spPr>
          <a:xfrm>
            <a:off x="533400" y="2114550"/>
            <a:ext cx="11125200" cy="14288"/>
          </a:xfrm>
          <a:prstGeom prst="rect">
            <a:avLst/>
          </a:prstGeom>
          <a:solidFill>
            <a:srgbClr val="B9C4D1"/>
          </a:solidFill>
          <a:ln w="0">
            <a:noFill/>
            <a:prstDash val="solid"/>
          </a:ln>
        </p:spPr>
      </p:sp>
      <p:sp>
        <p:nvSpPr>
          <p:cNvPr id="5" name="s4-card-0">
            <a:extLst>
              <a:ext uri="{FF2B5EF4-FFF2-40B4-BE49-F238E27FC236}">
                <a16:creationId xmlns:a16="http://schemas.microsoft.com/office/drawing/2014/main" id="{85F53728-5D2F-412E-B1F8-88E06175583B}"/>
              </a:ext>
            </a:extLst>
          </p:cNvPr>
          <p:cNvSpPr>
            <a:spLocks noGrp="1"/>
          </p:cNvSpPr>
          <p:nvPr/>
        </p:nvSpPr>
        <p:spPr>
          <a:xfrm>
            <a:off x="533400" y="2571750"/>
            <a:ext cx="2476500" cy="2952750"/>
          </a:xfrm>
          <a:prstGeom prst="rect">
            <a:avLst/>
          </a:prstGeom>
          <a:solidFill>
            <a:srgbClr val="F3F6FA"/>
          </a:solidFill>
          <a:ln w="9525">
            <a:solidFill>
              <a:srgbClr val="D6DEE8"/>
            </a:solidFill>
            <a:prstDash val="solid"/>
          </a:ln>
        </p:spPr>
      </p:sp>
      <p:sp>
        <p:nvSpPr>
          <p:cNvPr id="6" name="s4-num-box-0">
            <a:extLst>
              <a:ext uri="{FF2B5EF4-FFF2-40B4-BE49-F238E27FC236}">
                <a16:creationId xmlns:a16="http://schemas.microsoft.com/office/drawing/2014/main" id="{B811FD98-0030-4009-B0D1-EA17AAB53130}"/>
              </a:ext>
            </a:extLst>
          </p:cNvPr>
          <p:cNvSpPr>
            <a:spLocks noGrp="1"/>
          </p:cNvSpPr>
          <p:nvPr/>
        </p:nvSpPr>
        <p:spPr>
          <a:xfrm>
            <a:off x="742950" y="2781300"/>
            <a:ext cx="552450" cy="552450"/>
          </a:xfrm>
          <a:prstGeom prst="rect">
            <a:avLst/>
          </a:prstGeom>
          <a:solidFill>
            <a:srgbClr val="1F5FAE"/>
          </a:solidFill>
          <a:ln w="0">
            <a:noFill/>
            <a:prstDash val="solid"/>
          </a:ln>
        </p:spPr>
      </p:sp>
      <p:sp>
        <p:nvSpPr>
          <p:cNvPr id="7" name="s4-num-0">
            <a:extLst>
              <a:ext uri="{FF2B5EF4-FFF2-40B4-BE49-F238E27FC236}">
                <a16:creationId xmlns:a16="http://schemas.microsoft.com/office/drawing/2014/main" id="{6C1748E9-83C7-44A3-8EDD-51EFD01A0676}"/>
              </a:ext>
            </a:extLst>
          </p:cNvPr>
          <p:cNvSpPr>
            <a:spLocks noGrp="1"/>
          </p:cNvSpPr>
          <p:nvPr/>
        </p:nvSpPr>
        <p:spPr>
          <a:xfrm>
            <a:off x="790575" y="28956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 fontScale="96786"/>
          </a:bodyPr>
          <a:lstStyle/>
          <a:p>
            <a:pPr algn="ctr">
              <a:lnSpc>
                <a:spcPct val="112000"/>
              </a:lnSpc>
              <a:buNone/>
              <a:defRPr sz="18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01</a:t>
            </a:r>
          </a:p>
        </p:txBody>
      </p:sp>
      <p:sp>
        <p:nvSpPr>
          <p:cNvPr id="8" name="s4-title-0">
            <a:extLst>
              <a:ext uri="{FF2B5EF4-FFF2-40B4-BE49-F238E27FC236}">
                <a16:creationId xmlns:a16="http://schemas.microsoft.com/office/drawing/2014/main" id="{EB4C7EBC-CAAF-4B61-8647-93F378D21CC9}"/>
              </a:ext>
            </a:extLst>
          </p:cNvPr>
          <p:cNvSpPr>
            <a:spLocks noGrp="1"/>
          </p:cNvSpPr>
          <p:nvPr/>
        </p:nvSpPr>
        <p:spPr>
          <a:xfrm>
            <a:off x="742950" y="3524250"/>
            <a:ext cx="20574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10000"/>
              </a:lnSpc>
              <a:buNone/>
              <a:defRPr sz="1875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75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逆变输出测试</a:t>
            </a:r>
          </a:p>
        </p:txBody>
      </p:sp>
      <p:sp>
        <p:nvSpPr>
          <p:cNvPr id="9" name="s4-body-0">
            <a:extLst>
              <a:ext uri="{FF2B5EF4-FFF2-40B4-BE49-F238E27FC236}">
                <a16:creationId xmlns:a16="http://schemas.microsoft.com/office/drawing/2014/main" id="{5F6D9439-963F-499A-8C3F-3D875AF8DF84}"/>
              </a:ext>
            </a:extLst>
          </p:cNvPr>
          <p:cNvSpPr>
            <a:spLocks noGrp="1"/>
          </p:cNvSpPr>
          <p:nvPr/>
        </p:nvSpPr>
        <p:spPr>
          <a:xfrm>
            <a:off x="742950" y="4229100"/>
            <a:ext cx="2057400" cy="1028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4646" lnSpcReduction="10000"/>
          </a:bodyPr>
          <a:lstStyle/>
          <a:p>
            <a:pPr algn="l">
              <a:lnSpc>
                <a:spcPct val="117000"/>
              </a:lnSpc>
              <a:buNone/>
              <a:defRPr sz="127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电池模拟器供电，DUT 进入逆变模式；验证空载电压 / 频率、10% / 50% / 100% 阶梯拉载、负载调整率与转换效率。</a:t>
            </a:r>
          </a:p>
        </p:txBody>
      </p:sp>
      <p:sp>
        <p:nvSpPr>
          <p:cNvPr id="10" name="s4-card-1">
            <a:extLst>
              <a:ext uri="{FF2B5EF4-FFF2-40B4-BE49-F238E27FC236}">
                <a16:creationId xmlns:a16="http://schemas.microsoft.com/office/drawing/2014/main" id="{180EB7C2-DA05-43C7-9389-399C5381A0D6}"/>
              </a:ext>
            </a:extLst>
          </p:cNvPr>
          <p:cNvSpPr>
            <a:spLocks noGrp="1"/>
          </p:cNvSpPr>
          <p:nvPr/>
        </p:nvSpPr>
        <p:spPr>
          <a:xfrm>
            <a:off x="3390900" y="2571750"/>
            <a:ext cx="2476500" cy="2952750"/>
          </a:xfrm>
          <a:prstGeom prst="rect">
            <a:avLst/>
          </a:prstGeom>
          <a:solidFill>
            <a:srgbClr val="F3F6FA"/>
          </a:solidFill>
          <a:ln w="9525">
            <a:solidFill>
              <a:srgbClr val="D6DEE8"/>
            </a:solidFill>
            <a:prstDash val="solid"/>
          </a:ln>
        </p:spPr>
      </p:sp>
      <p:sp>
        <p:nvSpPr>
          <p:cNvPr id="11" name="s4-num-box-1">
            <a:extLst>
              <a:ext uri="{FF2B5EF4-FFF2-40B4-BE49-F238E27FC236}">
                <a16:creationId xmlns:a16="http://schemas.microsoft.com/office/drawing/2014/main" id="{126841E6-CE66-4200-8E80-1B047104FE52}"/>
              </a:ext>
            </a:extLst>
          </p:cNvPr>
          <p:cNvSpPr>
            <a:spLocks noGrp="1"/>
          </p:cNvSpPr>
          <p:nvPr/>
        </p:nvSpPr>
        <p:spPr>
          <a:xfrm>
            <a:off x="3600450" y="2781300"/>
            <a:ext cx="552450" cy="552450"/>
          </a:xfrm>
          <a:prstGeom prst="rect">
            <a:avLst/>
          </a:prstGeom>
          <a:solidFill>
            <a:srgbClr val="F28C28"/>
          </a:solidFill>
          <a:ln w="0">
            <a:noFill/>
            <a:prstDash val="solid"/>
          </a:ln>
        </p:spPr>
      </p:sp>
      <p:sp>
        <p:nvSpPr>
          <p:cNvPr id="12" name="s4-num-1">
            <a:extLst>
              <a:ext uri="{FF2B5EF4-FFF2-40B4-BE49-F238E27FC236}">
                <a16:creationId xmlns:a16="http://schemas.microsoft.com/office/drawing/2014/main" id="{BD14A6FD-648C-4460-95AD-BA48AC843F21}"/>
              </a:ext>
            </a:extLst>
          </p:cNvPr>
          <p:cNvSpPr>
            <a:spLocks noGrp="1"/>
          </p:cNvSpPr>
          <p:nvPr/>
        </p:nvSpPr>
        <p:spPr>
          <a:xfrm>
            <a:off x="3648075" y="28956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 fontScale="96786"/>
          </a:bodyPr>
          <a:lstStyle/>
          <a:p>
            <a:pPr algn="ctr">
              <a:lnSpc>
                <a:spcPct val="112000"/>
              </a:lnSpc>
              <a:buNone/>
              <a:defRPr sz="18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02</a:t>
            </a:r>
          </a:p>
        </p:txBody>
      </p:sp>
      <p:sp>
        <p:nvSpPr>
          <p:cNvPr id="13" name="s4-title-1">
            <a:extLst>
              <a:ext uri="{FF2B5EF4-FFF2-40B4-BE49-F238E27FC236}">
                <a16:creationId xmlns:a16="http://schemas.microsoft.com/office/drawing/2014/main" id="{55F02AFA-B5E8-420E-B4D7-45C44CF6B13E}"/>
              </a:ext>
            </a:extLst>
          </p:cNvPr>
          <p:cNvSpPr>
            <a:spLocks noGrp="1"/>
          </p:cNvSpPr>
          <p:nvPr/>
        </p:nvSpPr>
        <p:spPr>
          <a:xfrm>
            <a:off x="3600450" y="3524250"/>
            <a:ext cx="20574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10000"/>
              </a:lnSpc>
              <a:buNone/>
              <a:defRPr sz="1875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75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旁路优先与直通</a:t>
            </a:r>
          </a:p>
        </p:txBody>
      </p:sp>
      <p:sp>
        <p:nvSpPr>
          <p:cNvPr id="14" name="s4-body-1">
            <a:extLst>
              <a:ext uri="{FF2B5EF4-FFF2-40B4-BE49-F238E27FC236}">
                <a16:creationId xmlns:a16="http://schemas.microsoft.com/office/drawing/2014/main" id="{238FD050-8EC5-40F4-AA89-99226EA96B08}"/>
              </a:ext>
            </a:extLst>
          </p:cNvPr>
          <p:cNvSpPr>
            <a:spLocks noGrp="1"/>
          </p:cNvSpPr>
          <p:nvPr/>
        </p:nvSpPr>
        <p:spPr>
          <a:xfrm>
            <a:off x="3600450" y="4229100"/>
            <a:ext cx="2057400" cy="1028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17000"/>
              </a:lnSpc>
              <a:buNone/>
              <a:defRPr sz="127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交流电源模拟市电，负载挂载额定功率；执行电网跌落 / 中断，验证 UPS 旁路切换时间和频率精度。</a:t>
            </a:r>
          </a:p>
        </p:txBody>
      </p:sp>
      <p:sp>
        <p:nvSpPr>
          <p:cNvPr id="15" name="s4-card-2">
            <a:extLst>
              <a:ext uri="{FF2B5EF4-FFF2-40B4-BE49-F238E27FC236}">
                <a16:creationId xmlns:a16="http://schemas.microsoft.com/office/drawing/2014/main" id="{7BB84D63-B08F-4DC4-B2E5-EDF5AE39E2D2}"/>
              </a:ext>
            </a:extLst>
          </p:cNvPr>
          <p:cNvSpPr>
            <a:spLocks noGrp="1"/>
          </p:cNvSpPr>
          <p:nvPr/>
        </p:nvSpPr>
        <p:spPr>
          <a:xfrm>
            <a:off x="6248400" y="2571750"/>
            <a:ext cx="2476500" cy="2952750"/>
          </a:xfrm>
          <a:prstGeom prst="rect">
            <a:avLst/>
          </a:prstGeom>
          <a:solidFill>
            <a:srgbClr val="F3F6FA"/>
          </a:solidFill>
          <a:ln w="9525">
            <a:solidFill>
              <a:srgbClr val="D6DEE8"/>
            </a:solidFill>
            <a:prstDash val="solid"/>
          </a:ln>
        </p:spPr>
      </p:sp>
      <p:sp>
        <p:nvSpPr>
          <p:cNvPr id="16" name="s4-num-box-2">
            <a:extLst>
              <a:ext uri="{FF2B5EF4-FFF2-40B4-BE49-F238E27FC236}">
                <a16:creationId xmlns:a16="http://schemas.microsoft.com/office/drawing/2014/main" id="{3F4B7780-F085-4206-B371-E0513688776D}"/>
              </a:ext>
            </a:extLst>
          </p:cNvPr>
          <p:cNvSpPr>
            <a:spLocks noGrp="1"/>
          </p:cNvSpPr>
          <p:nvPr/>
        </p:nvSpPr>
        <p:spPr>
          <a:xfrm>
            <a:off x="6457950" y="2781300"/>
            <a:ext cx="552450" cy="552450"/>
          </a:xfrm>
          <a:prstGeom prst="rect">
            <a:avLst/>
          </a:prstGeom>
          <a:solidFill>
            <a:srgbClr val="2E7D5B"/>
          </a:solidFill>
          <a:ln w="0">
            <a:noFill/>
            <a:prstDash val="solid"/>
          </a:ln>
        </p:spPr>
      </p:sp>
      <p:sp>
        <p:nvSpPr>
          <p:cNvPr id="17" name="s4-num-2">
            <a:extLst>
              <a:ext uri="{FF2B5EF4-FFF2-40B4-BE49-F238E27FC236}">
                <a16:creationId xmlns:a16="http://schemas.microsoft.com/office/drawing/2014/main" id="{BC27EC48-948A-4438-B140-86C8C988941B}"/>
              </a:ext>
            </a:extLst>
          </p:cNvPr>
          <p:cNvSpPr>
            <a:spLocks noGrp="1"/>
          </p:cNvSpPr>
          <p:nvPr/>
        </p:nvSpPr>
        <p:spPr>
          <a:xfrm>
            <a:off x="6505575" y="28956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 fontScale="96786"/>
          </a:bodyPr>
          <a:lstStyle/>
          <a:p>
            <a:pPr algn="ctr">
              <a:lnSpc>
                <a:spcPct val="112000"/>
              </a:lnSpc>
              <a:buNone/>
              <a:defRPr sz="18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03</a:t>
            </a:r>
          </a:p>
        </p:txBody>
      </p:sp>
      <p:sp>
        <p:nvSpPr>
          <p:cNvPr id="18" name="s4-title-2">
            <a:extLst>
              <a:ext uri="{FF2B5EF4-FFF2-40B4-BE49-F238E27FC236}">
                <a16:creationId xmlns:a16="http://schemas.microsoft.com/office/drawing/2014/main" id="{B6B8CE50-94A2-458C-8EF8-BDFF90DDB891}"/>
              </a:ext>
            </a:extLst>
          </p:cNvPr>
          <p:cNvSpPr>
            <a:spLocks noGrp="1"/>
          </p:cNvSpPr>
          <p:nvPr/>
        </p:nvSpPr>
        <p:spPr>
          <a:xfrm>
            <a:off x="6457950" y="3524250"/>
            <a:ext cx="20574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10000"/>
              </a:lnSpc>
              <a:buNone/>
              <a:defRPr sz="1875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75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整流充电性能</a:t>
            </a:r>
          </a:p>
        </p:txBody>
      </p:sp>
      <p:sp>
        <p:nvSpPr>
          <p:cNvPr id="19" name="s4-body-2">
            <a:extLst>
              <a:ext uri="{FF2B5EF4-FFF2-40B4-BE49-F238E27FC236}">
                <a16:creationId xmlns:a16="http://schemas.microsoft.com/office/drawing/2014/main" id="{DC764FE8-62DD-46C0-862E-4AB7099500E8}"/>
              </a:ext>
            </a:extLst>
          </p:cNvPr>
          <p:cNvSpPr>
            <a:spLocks noGrp="1"/>
          </p:cNvSpPr>
          <p:nvPr/>
        </p:nvSpPr>
        <p:spPr>
          <a:xfrm>
            <a:off x="6457950" y="4229100"/>
            <a:ext cx="2057400" cy="1028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17000"/>
              </a:lnSpc>
              <a:buNone/>
              <a:defRPr sz="127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交流源稳定供电，电池模拟器进入 Sink 模式；验证 AC-DC 充电电压精度与效率。</a:t>
            </a:r>
          </a:p>
        </p:txBody>
      </p:sp>
      <p:sp>
        <p:nvSpPr>
          <p:cNvPr id="20" name="s4-card-3">
            <a:extLst>
              <a:ext uri="{FF2B5EF4-FFF2-40B4-BE49-F238E27FC236}">
                <a16:creationId xmlns:a16="http://schemas.microsoft.com/office/drawing/2014/main" id="{C0DEE4BF-3183-4DE1-8665-1D37BE9E9083}"/>
              </a:ext>
            </a:extLst>
          </p:cNvPr>
          <p:cNvSpPr>
            <a:spLocks noGrp="1"/>
          </p:cNvSpPr>
          <p:nvPr/>
        </p:nvSpPr>
        <p:spPr>
          <a:xfrm>
            <a:off x="9105900" y="2571750"/>
            <a:ext cx="2476500" cy="2952750"/>
          </a:xfrm>
          <a:prstGeom prst="rect">
            <a:avLst/>
          </a:prstGeom>
          <a:solidFill>
            <a:srgbClr val="F3F6FA"/>
          </a:solidFill>
          <a:ln w="9525">
            <a:solidFill>
              <a:srgbClr val="D6DEE8"/>
            </a:solidFill>
            <a:prstDash val="solid"/>
          </a:ln>
        </p:spPr>
      </p:sp>
      <p:sp>
        <p:nvSpPr>
          <p:cNvPr id="21" name="s4-num-box-3">
            <a:extLst>
              <a:ext uri="{FF2B5EF4-FFF2-40B4-BE49-F238E27FC236}">
                <a16:creationId xmlns:a16="http://schemas.microsoft.com/office/drawing/2014/main" id="{326F9F0F-C8BA-421D-9F7A-1309C49EF056}"/>
              </a:ext>
            </a:extLst>
          </p:cNvPr>
          <p:cNvSpPr>
            <a:spLocks noGrp="1"/>
          </p:cNvSpPr>
          <p:nvPr/>
        </p:nvSpPr>
        <p:spPr>
          <a:xfrm>
            <a:off x="9315450" y="2781300"/>
            <a:ext cx="552450" cy="552450"/>
          </a:xfrm>
          <a:prstGeom prst="rect">
            <a:avLst/>
          </a:prstGeom>
          <a:solidFill>
            <a:srgbClr val="123B70"/>
          </a:solidFill>
          <a:ln w="0">
            <a:noFill/>
            <a:prstDash val="solid"/>
          </a:ln>
        </p:spPr>
      </p:sp>
      <p:sp>
        <p:nvSpPr>
          <p:cNvPr id="22" name="s4-num-3">
            <a:extLst>
              <a:ext uri="{FF2B5EF4-FFF2-40B4-BE49-F238E27FC236}">
                <a16:creationId xmlns:a16="http://schemas.microsoft.com/office/drawing/2014/main" id="{94A9448F-1F7C-4651-ADFF-81361B776E8A}"/>
              </a:ext>
            </a:extLst>
          </p:cNvPr>
          <p:cNvSpPr>
            <a:spLocks noGrp="1"/>
          </p:cNvSpPr>
          <p:nvPr/>
        </p:nvSpPr>
        <p:spPr>
          <a:xfrm>
            <a:off x="9363075" y="28956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 fontScale="96786"/>
          </a:bodyPr>
          <a:lstStyle/>
          <a:p>
            <a:pPr algn="ctr">
              <a:lnSpc>
                <a:spcPct val="112000"/>
              </a:lnSpc>
              <a:buNone/>
              <a:defRPr sz="18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04</a:t>
            </a:r>
          </a:p>
        </p:txBody>
      </p:sp>
      <p:sp>
        <p:nvSpPr>
          <p:cNvPr id="23" name="s4-title-3">
            <a:extLst>
              <a:ext uri="{FF2B5EF4-FFF2-40B4-BE49-F238E27FC236}">
                <a16:creationId xmlns:a16="http://schemas.microsoft.com/office/drawing/2014/main" id="{94FE66FE-867A-4B98-A011-B25DD22571BF}"/>
              </a:ext>
            </a:extLst>
          </p:cNvPr>
          <p:cNvSpPr>
            <a:spLocks noGrp="1"/>
          </p:cNvSpPr>
          <p:nvPr/>
        </p:nvSpPr>
        <p:spPr>
          <a:xfrm>
            <a:off x="9315450" y="3524250"/>
            <a:ext cx="20574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10000"/>
              </a:lnSpc>
              <a:buNone/>
              <a:defRPr sz="1875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75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PV 优先与调度</a:t>
            </a:r>
          </a:p>
        </p:txBody>
      </p:sp>
      <p:sp>
        <p:nvSpPr>
          <p:cNvPr id="24" name="s4-body-3">
            <a:extLst>
              <a:ext uri="{FF2B5EF4-FFF2-40B4-BE49-F238E27FC236}">
                <a16:creationId xmlns:a16="http://schemas.microsoft.com/office/drawing/2014/main" id="{FEF3A7DD-206A-490A-944E-88CD52E72E8C}"/>
              </a:ext>
            </a:extLst>
          </p:cNvPr>
          <p:cNvSpPr>
            <a:spLocks noGrp="1"/>
          </p:cNvSpPr>
          <p:nvPr/>
        </p:nvSpPr>
        <p:spPr>
          <a:xfrm>
            <a:off x="9315450" y="4229100"/>
            <a:ext cx="2057400" cy="1028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5573"/>
          </a:bodyPr>
          <a:lstStyle/>
          <a:p>
            <a:pPr algn="l">
              <a:lnSpc>
                <a:spcPct val="117000"/>
              </a:lnSpc>
              <a:buNone/>
              <a:defRPr sz="127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注入光伏 MPPT 曲线；验证 PV 不足时市电 / 电池补足，PV 冗余时安全回灌与静态 MPPT 效率。</a:t>
            </a:r>
          </a:p>
        </p:txBody>
      </p:sp>
      <p:sp>
        <p:nvSpPr>
          <p:cNvPr id="25" name="s4-bottom">
            <a:extLst>
              <a:ext uri="{FF2B5EF4-FFF2-40B4-BE49-F238E27FC236}">
                <a16:creationId xmlns:a16="http://schemas.microsoft.com/office/drawing/2014/main" id="{03C7BD34-4F02-4644-A4AF-22651A73B4C4}"/>
              </a:ext>
            </a:extLst>
          </p:cNvPr>
          <p:cNvSpPr>
            <a:spLocks noGrp="1"/>
          </p:cNvSpPr>
          <p:nvPr/>
        </p:nvSpPr>
        <p:spPr>
          <a:xfrm>
            <a:off x="533400" y="5848350"/>
            <a:ext cx="11125200" cy="14288"/>
          </a:xfrm>
          <a:prstGeom prst="rect">
            <a:avLst/>
          </a:prstGeom>
          <a:solidFill>
            <a:srgbClr val="B9C4D1"/>
          </a:solidFill>
          <a:ln w="0">
            <a:noFill/>
            <a:prstDash val="solid"/>
          </a:ln>
        </p:spPr>
      </p:sp>
      <p:sp>
        <p:nvSpPr>
          <p:cNvPr id="26" name="s4-bottom-text">
            <a:extLst>
              <a:ext uri="{FF2B5EF4-FFF2-40B4-BE49-F238E27FC236}">
                <a16:creationId xmlns:a16="http://schemas.microsoft.com/office/drawing/2014/main" id="{415D97DE-D951-4407-9C0F-EB4BC89F7F69}"/>
              </a:ext>
            </a:extLst>
          </p:cNvPr>
          <p:cNvSpPr>
            <a:spLocks noGrp="1"/>
          </p:cNvSpPr>
          <p:nvPr/>
        </p:nvSpPr>
        <p:spPr>
          <a:xfrm>
            <a:off x="666750" y="6019800"/>
            <a:ext cx="10668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0172"/>
          </a:bodyPr>
          <a:lstStyle/>
          <a:p>
            <a:pPr algn="ctr">
              <a:lnSpc>
                <a:spcPct val="112000"/>
              </a:lnSpc>
              <a:buNone/>
              <a:defRPr sz="135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运行前先完成电压 / 电流校准；运行中由配方定义工步、限值、等待时间和异常处理策略。</a:t>
            </a:r>
          </a:p>
        </p:txBody>
      </p:sp>
      <p:sp>
        <p:nvSpPr>
          <p:cNvPr id="27" name="footer-left-4">
            <a:extLst>
              <a:ext uri="{FF2B5EF4-FFF2-40B4-BE49-F238E27FC236}">
                <a16:creationId xmlns:a16="http://schemas.microsoft.com/office/drawing/2014/main" id="{74388FDE-2E6B-465E-BDA0-7C5BE0C8682A}"/>
              </a:ext>
            </a:extLst>
          </p:cNvPr>
          <p:cNvSpPr>
            <a:spLocks noGrp="1"/>
          </p:cNvSpPr>
          <p:nvPr/>
        </p:nvSpPr>
        <p:spPr>
          <a:xfrm>
            <a:off x="533400" y="6343650"/>
            <a:ext cx="495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5663"/>
          </a:bodyPr>
          <a:lstStyle/>
          <a:p>
            <a:pPr algn="l">
              <a:lnSpc>
                <a:spcPct val="112000"/>
              </a:lnSpc>
              <a:buNone/>
              <a:defRPr sz="105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PCS ATE 测试系统</a:t>
            </a:r>
          </a:p>
        </p:txBody>
      </p:sp>
      <p:sp>
        <p:nvSpPr>
          <p:cNvPr id="28" name="footer-right-4">
            <a:extLst>
              <a:ext uri="{FF2B5EF4-FFF2-40B4-BE49-F238E27FC236}">
                <a16:creationId xmlns:a16="http://schemas.microsoft.com/office/drawing/2014/main" id="{70AD7930-9D81-4046-91E7-70713EF75973}"/>
              </a:ext>
            </a:extLst>
          </p:cNvPr>
          <p:cNvSpPr>
            <a:spLocks noGrp="1"/>
          </p:cNvSpPr>
          <p:nvPr/>
        </p:nvSpPr>
        <p:spPr>
          <a:xfrm>
            <a:off x="11258550" y="6343650"/>
            <a:ext cx="4191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5663"/>
          </a:bodyPr>
          <a:lstStyle/>
          <a:p>
            <a:pPr algn="r">
              <a:lnSpc>
                <a:spcPct val="112000"/>
              </a:lnSpc>
              <a:buNone/>
              <a:defRPr sz="105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2017112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eyebrow-5">
            <a:extLst>
              <a:ext uri="{FF2B5EF4-FFF2-40B4-BE49-F238E27FC236}">
                <a16:creationId xmlns:a16="http://schemas.microsoft.com/office/drawing/2014/main" id="{A014B5A5-C197-4881-9253-437D491F507D}"/>
              </a:ext>
            </a:extLst>
          </p:cNvPr>
          <p:cNvSpPr>
            <a:spLocks noGrp="1"/>
          </p:cNvSpPr>
          <p:nvPr/>
        </p:nvSpPr>
        <p:spPr>
          <a:xfrm>
            <a:off x="533400" y="40005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3006"/>
          </a:bodyPr>
          <a:lstStyle/>
          <a:p>
            <a:pPr algn="l">
              <a:lnSpc>
                <a:spcPct val="112000"/>
              </a:lnSpc>
              <a:buNone/>
              <a:defRPr sz="1200" b="1">
                <a:solidFill>
                  <a:srgbClr val="1F5FA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1F5FAE"/>
                </a:solidFill>
                <a:latin typeface="Microsoft YaHei"/>
                <a:ea typeface="Microsoft YaHei"/>
                <a:cs typeface="Microsoft YaHei"/>
              </a:rPr>
              <a:t>软件功能</a:t>
            </a:r>
          </a:p>
        </p:txBody>
      </p:sp>
      <p:sp>
        <p:nvSpPr>
          <p:cNvPr id="2" name="title-5">
            <a:extLst>
              <a:ext uri="{FF2B5EF4-FFF2-40B4-BE49-F238E27FC236}">
                <a16:creationId xmlns:a16="http://schemas.microsoft.com/office/drawing/2014/main" id="{8FFDD71B-CD04-4C96-87DF-EDDA26A96DFC}"/>
              </a:ext>
            </a:extLst>
          </p:cNvPr>
          <p:cNvSpPr>
            <a:spLocks noGrp="1"/>
          </p:cNvSpPr>
          <p:nvPr/>
        </p:nvSpPr>
        <p:spPr>
          <a:xfrm>
            <a:off x="495300" y="781050"/>
            <a:ext cx="809625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4000"/>
              </a:lnSpc>
              <a:buNone/>
              <a:defRPr sz="300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00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上位机软件功能模块配置</a:t>
            </a:r>
          </a:p>
        </p:txBody>
      </p:sp>
      <p:sp>
        <p:nvSpPr>
          <p:cNvPr id="3" name="subtitle-5">
            <a:extLst>
              <a:ext uri="{FF2B5EF4-FFF2-40B4-BE49-F238E27FC236}">
                <a16:creationId xmlns:a16="http://schemas.microsoft.com/office/drawing/2014/main" id="{5A02CD38-BA49-4FC2-8494-288FF8B29244}"/>
              </a:ext>
            </a:extLst>
          </p:cNvPr>
          <p:cNvSpPr>
            <a:spLocks noGrp="1"/>
          </p:cNvSpPr>
          <p:nvPr/>
        </p:nvSpPr>
        <p:spPr>
          <a:xfrm>
            <a:off x="552450" y="1562100"/>
            <a:ext cx="7239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1655"/>
          </a:bodyPr>
          <a:lstStyle/>
          <a:p>
            <a:pPr algn="l">
              <a:lnSpc>
                <a:spcPct val="118000"/>
              </a:lnSpc>
              <a:buNone/>
              <a:defRPr sz="157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PCS-ATE-2026 软件围绕配方、仪器、SOP、结果和数据管理形成统一操作入口。</a:t>
            </a:r>
          </a:p>
        </p:txBody>
      </p:sp>
      <p:sp>
        <p:nvSpPr>
          <p:cNvPr id="4" name="rule-5">
            <a:extLst>
              <a:ext uri="{FF2B5EF4-FFF2-40B4-BE49-F238E27FC236}">
                <a16:creationId xmlns:a16="http://schemas.microsoft.com/office/drawing/2014/main" id="{392EC174-7D76-4E1D-86C0-ECCC40AB6DCF}"/>
              </a:ext>
            </a:extLst>
          </p:cNvPr>
          <p:cNvSpPr>
            <a:spLocks noGrp="1"/>
          </p:cNvSpPr>
          <p:nvPr/>
        </p:nvSpPr>
        <p:spPr>
          <a:xfrm>
            <a:off x="533400" y="2114550"/>
            <a:ext cx="11125200" cy="14288"/>
          </a:xfrm>
          <a:prstGeom prst="rect">
            <a:avLst/>
          </a:prstGeom>
          <a:solidFill>
            <a:srgbClr val="B9C4D1"/>
          </a:solidFill>
          <a:ln w="0">
            <a:noFill/>
            <a:prstDash val="solid"/>
          </a:ln>
        </p:spPr>
      </p:sp>
      <p:sp>
        <p:nvSpPr>
          <p:cNvPr id="5" name="s5-cap-0-panel">
            <a:extLst>
              <a:ext uri="{FF2B5EF4-FFF2-40B4-BE49-F238E27FC236}">
                <a16:creationId xmlns:a16="http://schemas.microsoft.com/office/drawing/2014/main" id="{D643AFC4-3BEF-4DFB-A77E-4992A92D2B9D}"/>
              </a:ext>
            </a:extLst>
          </p:cNvPr>
          <p:cNvSpPr>
            <a:spLocks noGrp="1"/>
          </p:cNvSpPr>
          <p:nvPr/>
        </p:nvSpPr>
        <p:spPr>
          <a:xfrm>
            <a:off x="609600" y="2457450"/>
            <a:ext cx="5143500" cy="895350"/>
          </a:xfrm>
          <a:prstGeom prst="rect">
            <a:avLst/>
          </a:prstGeom>
          <a:solidFill>
            <a:srgbClr val="FFFFFF"/>
          </a:solidFill>
          <a:ln w="9525">
            <a:solidFill>
              <a:srgbClr val="D5DEE9"/>
            </a:solidFill>
            <a:prstDash val="solid"/>
          </a:ln>
        </p:spPr>
      </p:sp>
      <p:sp>
        <p:nvSpPr>
          <p:cNvPr id="6" name="s5-cap-0-bar">
            <a:extLst>
              <a:ext uri="{FF2B5EF4-FFF2-40B4-BE49-F238E27FC236}">
                <a16:creationId xmlns:a16="http://schemas.microsoft.com/office/drawing/2014/main" id="{1B82B2E1-028B-4DAB-8B58-EBEEAF141A92}"/>
              </a:ext>
            </a:extLst>
          </p:cNvPr>
          <p:cNvSpPr>
            <a:spLocks noGrp="1"/>
          </p:cNvSpPr>
          <p:nvPr/>
        </p:nvSpPr>
        <p:spPr>
          <a:xfrm>
            <a:off x="609600" y="2457450"/>
            <a:ext cx="66675" cy="895350"/>
          </a:xfrm>
          <a:prstGeom prst="rect">
            <a:avLst/>
          </a:prstGeom>
          <a:solidFill>
            <a:srgbClr val="1F5FAE"/>
          </a:solidFill>
          <a:ln w="0">
            <a:noFill/>
            <a:prstDash val="solid"/>
          </a:ln>
        </p:spPr>
      </p:sp>
      <p:sp>
        <p:nvSpPr>
          <p:cNvPr id="7" name="s5-cap-0-title">
            <a:extLst>
              <a:ext uri="{FF2B5EF4-FFF2-40B4-BE49-F238E27FC236}">
                <a16:creationId xmlns:a16="http://schemas.microsoft.com/office/drawing/2014/main" id="{B53516B5-A552-401C-8996-CB086941BC23}"/>
              </a:ext>
            </a:extLst>
          </p:cNvPr>
          <p:cNvSpPr>
            <a:spLocks noGrp="1"/>
          </p:cNvSpPr>
          <p:nvPr/>
        </p:nvSpPr>
        <p:spPr>
          <a:xfrm>
            <a:off x="838200" y="2628900"/>
            <a:ext cx="4762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4697"/>
          </a:bodyPr>
          <a:lstStyle/>
          <a:p>
            <a:pPr algn="l">
              <a:lnSpc>
                <a:spcPct val="112000"/>
              </a:lnSpc>
              <a:buNone/>
              <a:defRPr sz="165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扫码与机型配方</a:t>
            </a:r>
          </a:p>
        </p:txBody>
      </p:sp>
      <p:sp>
        <p:nvSpPr>
          <p:cNvPr id="8" name="s5-cap-0-body">
            <a:extLst>
              <a:ext uri="{FF2B5EF4-FFF2-40B4-BE49-F238E27FC236}">
                <a16:creationId xmlns:a16="http://schemas.microsoft.com/office/drawing/2014/main" id="{FE345665-2945-4B01-9E0F-545BC06C0E10}"/>
              </a:ext>
            </a:extLst>
          </p:cNvPr>
          <p:cNvSpPr>
            <a:spLocks noGrp="1"/>
          </p:cNvSpPr>
          <p:nvPr/>
        </p:nvSpPr>
        <p:spPr>
          <a:xfrm>
            <a:off x="838200" y="2952750"/>
            <a:ext cx="47434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12000"/>
              </a:lnSpc>
              <a:buNone/>
              <a:defRPr sz="112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SN 绑定产品记录；主配方与工单 / 机型一致后启动。</a:t>
            </a:r>
          </a:p>
        </p:txBody>
      </p:sp>
      <p:sp>
        <p:nvSpPr>
          <p:cNvPr id="9" name="s5-cap-1-panel">
            <a:extLst>
              <a:ext uri="{FF2B5EF4-FFF2-40B4-BE49-F238E27FC236}">
                <a16:creationId xmlns:a16="http://schemas.microsoft.com/office/drawing/2014/main" id="{3FEFFEFF-4A26-4C7A-B333-495C3F1BCA62}"/>
              </a:ext>
            </a:extLst>
          </p:cNvPr>
          <p:cNvSpPr>
            <a:spLocks noGrp="1"/>
          </p:cNvSpPr>
          <p:nvPr/>
        </p:nvSpPr>
        <p:spPr>
          <a:xfrm>
            <a:off x="6153150" y="2457450"/>
            <a:ext cx="5143500" cy="895350"/>
          </a:xfrm>
          <a:prstGeom prst="rect">
            <a:avLst/>
          </a:prstGeom>
          <a:solidFill>
            <a:srgbClr val="FFFFFF"/>
          </a:solidFill>
          <a:ln w="9525">
            <a:solidFill>
              <a:srgbClr val="D5DEE9"/>
            </a:solidFill>
            <a:prstDash val="solid"/>
          </a:ln>
        </p:spPr>
      </p:sp>
      <p:sp>
        <p:nvSpPr>
          <p:cNvPr id="10" name="s5-cap-1-bar">
            <a:extLst>
              <a:ext uri="{FF2B5EF4-FFF2-40B4-BE49-F238E27FC236}">
                <a16:creationId xmlns:a16="http://schemas.microsoft.com/office/drawing/2014/main" id="{2A820C0D-88CF-48F0-BA44-186A9FD0F0F9}"/>
              </a:ext>
            </a:extLst>
          </p:cNvPr>
          <p:cNvSpPr>
            <a:spLocks noGrp="1"/>
          </p:cNvSpPr>
          <p:nvPr/>
        </p:nvSpPr>
        <p:spPr>
          <a:xfrm>
            <a:off x="6153150" y="2457450"/>
            <a:ext cx="66675" cy="895350"/>
          </a:xfrm>
          <a:prstGeom prst="rect">
            <a:avLst/>
          </a:prstGeom>
          <a:solidFill>
            <a:srgbClr val="F28C28"/>
          </a:solidFill>
          <a:ln w="0">
            <a:noFill/>
            <a:prstDash val="solid"/>
          </a:ln>
        </p:spPr>
      </p:sp>
      <p:sp>
        <p:nvSpPr>
          <p:cNvPr id="11" name="s5-cap-1-title">
            <a:extLst>
              <a:ext uri="{FF2B5EF4-FFF2-40B4-BE49-F238E27FC236}">
                <a16:creationId xmlns:a16="http://schemas.microsoft.com/office/drawing/2014/main" id="{767F5002-FB2E-48C0-AF71-10BFFD9AD1E4}"/>
              </a:ext>
            </a:extLst>
          </p:cNvPr>
          <p:cNvSpPr>
            <a:spLocks noGrp="1"/>
          </p:cNvSpPr>
          <p:nvPr/>
        </p:nvSpPr>
        <p:spPr>
          <a:xfrm>
            <a:off x="6381750" y="2628900"/>
            <a:ext cx="4762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4697"/>
          </a:bodyPr>
          <a:lstStyle/>
          <a:p>
            <a:pPr algn="l">
              <a:lnSpc>
                <a:spcPct val="112000"/>
              </a:lnSpc>
              <a:buNone/>
              <a:defRPr sz="165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SOP 与安全确认</a:t>
            </a:r>
          </a:p>
        </p:txBody>
      </p:sp>
      <p:sp>
        <p:nvSpPr>
          <p:cNvPr id="12" name="s5-cap-1-body">
            <a:extLst>
              <a:ext uri="{FF2B5EF4-FFF2-40B4-BE49-F238E27FC236}">
                <a16:creationId xmlns:a16="http://schemas.microsoft.com/office/drawing/2014/main" id="{58306B9B-600C-41D1-8F80-1A419BFDE827}"/>
              </a:ext>
            </a:extLst>
          </p:cNvPr>
          <p:cNvSpPr>
            <a:spLocks noGrp="1"/>
          </p:cNvSpPr>
          <p:nvPr/>
        </p:nvSpPr>
        <p:spPr>
          <a:xfrm>
            <a:off x="6381750" y="2952750"/>
            <a:ext cx="47434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12000"/>
              </a:lnSpc>
              <a:buNone/>
              <a:defRPr sz="112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开始前确认接线、急停、互锁、接地；硬件急停优先。</a:t>
            </a:r>
          </a:p>
        </p:txBody>
      </p:sp>
      <p:sp>
        <p:nvSpPr>
          <p:cNvPr id="13" name="s5-cap-2-panel">
            <a:extLst>
              <a:ext uri="{FF2B5EF4-FFF2-40B4-BE49-F238E27FC236}">
                <a16:creationId xmlns:a16="http://schemas.microsoft.com/office/drawing/2014/main" id="{79BDAE17-11C5-491F-A5A1-0EA5368DDDEF}"/>
              </a:ext>
            </a:extLst>
          </p:cNvPr>
          <p:cNvSpPr>
            <a:spLocks noGrp="1"/>
          </p:cNvSpPr>
          <p:nvPr/>
        </p:nvSpPr>
        <p:spPr>
          <a:xfrm>
            <a:off x="609600" y="3505200"/>
            <a:ext cx="5143500" cy="895350"/>
          </a:xfrm>
          <a:prstGeom prst="rect">
            <a:avLst/>
          </a:prstGeom>
          <a:solidFill>
            <a:srgbClr val="FFFFFF"/>
          </a:solidFill>
          <a:ln w="9525">
            <a:solidFill>
              <a:srgbClr val="D5DEE9"/>
            </a:solidFill>
            <a:prstDash val="solid"/>
          </a:ln>
        </p:spPr>
      </p:sp>
      <p:sp>
        <p:nvSpPr>
          <p:cNvPr id="14" name="s5-cap-2-bar">
            <a:extLst>
              <a:ext uri="{FF2B5EF4-FFF2-40B4-BE49-F238E27FC236}">
                <a16:creationId xmlns:a16="http://schemas.microsoft.com/office/drawing/2014/main" id="{02CC9B11-1854-495F-A68A-CE8DA1D9AAEC}"/>
              </a:ext>
            </a:extLst>
          </p:cNvPr>
          <p:cNvSpPr>
            <a:spLocks noGrp="1"/>
          </p:cNvSpPr>
          <p:nvPr/>
        </p:nvSpPr>
        <p:spPr>
          <a:xfrm>
            <a:off x="609600" y="3505200"/>
            <a:ext cx="66675" cy="895350"/>
          </a:xfrm>
          <a:prstGeom prst="rect">
            <a:avLst/>
          </a:prstGeom>
          <a:solidFill>
            <a:srgbClr val="2E7D5B"/>
          </a:solidFill>
          <a:ln w="0">
            <a:noFill/>
            <a:prstDash val="solid"/>
          </a:ln>
        </p:spPr>
      </p:sp>
      <p:sp>
        <p:nvSpPr>
          <p:cNvPr id="15" name="s5-cap-2-title">
            <a:extLst>
              <a:ext uri="{FF2B5EF4-FFF2-40B4-BE49-F238E27FC236}">
                <a16:creationId xmlns:a16="http://schemas.microsoft.com/office/drawing/2014/main" id="{590E1BF0-C729-4EF5-80F0-87A51641ECB0}"/>
              </a:ext>
            </a:extLst>
          </p:cNvPr>
          <p:cNvSpPr>
            <a:spLocks noGrp="1"/>
          </p:cNvSpPr>
          <p:nvPr/>
        </p:nvSpPr>
        <p:spPr>
          <a:xfrm>
            <a:off x="838200" y="3676650"/>
            <a:ext cx="4762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4697"/>
          </a:bodyPr>
          <a:lstStyle/>
          <a:p>
            <a:pPr algn="l">
              <a:lnSpc>
                <a:spcPct val="112000"/>
              </a:lnSpc>
              <a:buNone/>
              <a:defRPr sz="165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仪器配置与联机</a:t>
            </a:r>
          </a:p>
        </p:txBody>
      </p:sp>
      <p:sp>
        <p:nvSpPr>
          <p:cNvPr id="16" name="s5-cap-2-body">
            <a:extLst>
              <a:ext uri="{FF2B5EF4-FFF2-40B4-BE49-F238E27FC236}">
                <a16:creationId xmlns:a16="http://schemas.microsoft.com/office/drawing/2014/main" id="{9C350C94-4A2A-42EF-A87F-FBC28B7E81D8}"/>
              </a:ext>
            </a:extLst>
          </p:cNvPr>
          <p:cNvSpPr>
            <a:spLocks noGrp="1"/>
          </p:cNvSpPr>
          <p:nvPr/>
        </p:nvSpPr>
        <p:spPr>
          <a:xfrm>
            <a:off x="838200" y="4000500"/>
            <a:ext cx="47434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12000"/>
              </a:lnSpc>
              <a:buNone/>
              <a:defRPr sz="112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通讯端口集中维护，支持连接测试、保存并热加载。</a:t>
            </a:r>
          </a:p>
        </p:txBody>
      </p:sp>
      <p:sp>
        <p:nvSpPr>
          <p:cNvPr id="17" name="s5-cap-3-panel">
            <a:extLst>
              <a:ext uri="{FF2B5EF4-FFF2-40B4-BE49-F238E27FC236}">
                <a16:creationId xmlns:a16="http://schemas.microsoft.com/office/drawing/2014/main" id="{CCC12CBF-5046-46C6-9FC9-A82EA14BCE46}"/>
              </a:ext>
            </a:extLst>
          </p:cNvPr>
          <p:cNvSpPr>
            <a:spLocks noGrp="1"/>
          </p:cNvSpPr>
          <p:nvPr/>
        </p:nvSpPr>
        <p:spPr>
          <a:xfrm>
            <a:off x="6153150" y="3505200"/>
            <a:ext cx="5143500" cy="895350"/>
          </a:xfrm>
          <a:prstGeom prst="rect">
            <a:avLst/>
          </a:prstGeom>
          <a:solidFill>
            <a:srgbClr val="FFFFFF"/>
          </a:solidFill>
          <a:ln w="9525">
            <a:solidFill>
              <a:srgbClr val="D5DEE9"/>
            </a:solidFill>
            <a:prstDash val="solid"/>
          </a:ln>
        </p:spPr>
      </p:sp>
      <p:sp>
        <p:nvSpPr>
          <p:cNvPr id="18" name="s5-cap-3-bar">
            <a:extLst>
              <a:ext uri="{FF2B5EF4-FFF2-40B4-BE49-F238E27FC236}">
                <a16:creationId xmlns:a16="http://schemas.microsoft.com/office/drawing/2014/main" id="{1E74934D-3F2D-4909-ABE7-FE6DCF75A904}"/>
              </a:ext>
            </a:extLst>
          </p:cNvPr>
          <p:cNvSpPr>
            <a:spLocks noGrp="1"/>
          </p:cNvSpPr>
          <p:nvPr/>
        </p:nvSpPr>
        <p:spPr>
          <a:xfrm>
            <a:off x="6153150" y="3505200"/>
            <a:ext cx="66675" cy="895350"/>
          </a:xfrm>
          <a:prstGeom prst="rect">
            <a:avLst/>
          </a:prstGeom>
          <a:solidFill>
            <a:srgbClr val="123B70"/>
          </a:solidFill>
          <a:ln w="0">
            <a:noFill/>
            <a:prstDash val="solid"/>
          </a:ln>
        </p:spPr>
      </p:sp>
      <p:sp>
        <p:nvSpPr>
          <p:cNvPr id="19" name="s5-cap-3-title">
            <a:extLst>
              <a:ext uri="{FF2B5EF4-FFF2-40B4-BE49-F238E27FC236}">
                <a16:creationId xmlns:a16="http://schemas.microsoft.com/office/drawing/2014/main" id="{9F8BD361-9FF0-4C13-9E6A-A08A19488162}"/>
              </a:ext>
            </a:extLst>
          </p:cNvPr>
          <p:cNvSpPr>
            <a:spLocks noGrp="1"/>
          </p:cNvSpPr>
          <p:nvPr/>
        </p:nvSpPr>
        <p:spPr>
          <a:xfrm>
            <a:off x="6381750" y="3676650"/>
            <a:ext cx="4762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4697"/>
          </a:bodyPr>
          <a:lstStyle/>
          <a:p>
            <a:pPr algn="l">
              <a:lnSpc>
                <a:spcPct val="112000"/>
              </a:lnSpc>
              <a:buNone/>
              <a:defRPr sz="165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示波器初始化</a:t>
            </a:r>
          </a:p>
        </p:txBody>
      </p:sp>
      <p:sp>
        <p:nvSpPr>
          <p:cNvPr id="20" name="s5-cap-3-body">
            <a:extLst>
              <a:ext uri="{FF2B5EF4-FFF2-40B4-BE49-F238E27FC236}">
                <a16:creationId xmlns:a16="http://schemas.microsoft.com/office/drawing/2014/main" id="{9FCA535E-12ED-4E50-BC44-BB3B963B842E}"/>
              </a:ext>
            </a:extLst>
          </p:cNvPr>
          <p:cNvSpPr>
            <a:spLocks noGrp="1"/>
          </p:cNvSpPr>
          <p:nvPr/>
        </p:nvSpPr>
        <p:spPr>
          <a:xfrm>
            <a:off x="6381750" y="4000500"/>
            <a:ext cx="47434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12000"/>
              </a:lnSpc>
              <a:buNone/>
              <a:defRPr sz="112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通道、探头、触发、阈值等参数可一键下发。</a:t>
            </a:r>
          </a:p>
        </p:txBody>
      </p:sp>
      <p:sp>
        <p:nvSpPr>
          <p:cNvPr id="21" name="s5-cap-4-panel">
            <a:extLst>
              <a:ext uri="{FF2B5EF4-FFF2-40B4-BE49-F238E27FC236}">
                <a16:creationId xmlns:a16="http://schemas.microsoft.com/office/drawing/2014/main" id="{6374B181-19D7-4D3C-801B-9534B98DFEBE}"/>
              </a:ext>
            </a:extLst>
          </p:cNvPr>
          <p:cNvSpPr>
            <a:spLocks noGrp="1"/>
          </p:cNvSpPr>
          <p:nvPr/>
        </p:nvSpPr>
        <p:spPr>
          <a:xfrm>
            <a:off x="609600" y="4552950"/>
            <a:ext cx="5143500" cy="895350"/>
          </a:xfrm>
          <a:prstGeom prst="rect">
            <a:avLst/>
          </a:prstGeom>
          <a:solidFill>
            <a:srgbClr val="FFFFFF"/>
          </a:solidFill>
          <a:ln w="9525">
            <a:solidFill>
              <a:srgbClr val="D5DEE9"/>
            </a:solidFill>
            <a:prstDash val="solid"/>
          </a:ln>
        </p:spPr>
      </p:sp>
      <p:sp>
        <p:nvSpPr>
          <p:cNvPr id="22" name="s5-cap-4-bar">
            <a:extLst>
              <a:ext uri="{FF2B5EF4-FFF2-40B4-BE49-F238E27FC236}">
                <a16:creationId xmlns:a16="http://schemas.microsoft.com/office/drawing/2014/main" id="{49DCC64B-B852-4B42-95A4-1C6D44781000}"/>
              </a:ext>
            </a:extLst>
          </p:cNvPr>
          <p:cNvSpPr>
            <a:spLocks noGrp="1"/>
          </p:cNvSpPr>
          <p:nvPr/>
        </p:nvSpPr>
        <p:spPr>
          <a:xfrm>
            <a:off x="609600" y="4552950"/>
            <a:ext cx="66675" cy="895350"/>
          </a:xfrm>
          <a:prstGeom prst="rect">
            <a:avLst/>
          </a:prstGeom>
          <a:solidFill>
            <a:srgbClr val="1F5FAE"/>
          </a:solidFill>
          <a:ln w="0">
            <a:noFill/>
            <a:prstDash val="solid"/>
          </a:ln>
        </p:spPr>
      </p:sp>
      <p:sp>
        <p:nvSpPr>
          <p:cNvPr id="23" name="s5-cap-4-title">
            <a:extLst>
              <a:ext uri="{FF2B5EF4-FFF2-40B4-BE49-F238E27FC236}">
                <a16:creationId xmlns:a16="http://schemas.microsoft.com/office/drawing/2014/main" id="{0967AAFE-685F-4F9F-BD99-892F4096E61F}"/>
              </a:ext>
            </a:extLst>
          </p:cNvPr>
          <p:cNvSpPr>
            <a:spLocks noGrp="1"/>
          </p:cNvSpPr>
          <p:nvPr/>
        </p:nvSpPr>
        <p:spPr>
          <a:xfrm>
            <a:off x="838200" y="4724400"/>
            <a:ext cx="4762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4697"/>
          </a:bodyPr>
          <a:lstStyle/>
          <a:p>
            <a:pPr algn="l">
              <a:lnSpc>
                <a:spcPct val="112000"/>
              </a:lnSpc>
              <a:buNone/>
              <a:defRPr sz="165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配方编辑与归档</a:t>
            </a:r>
          </a:p>
        </p:txBody>
      </p:sp>
      <p:sp>
        <p:nvSpPr>
          <p:cNvPr id="24" name="s5-cap-4-body">
            <a:extLst>
              <a:ext uri="{FF2B5EF4-FFF2-40B4-BE49-F238E27FC236}">
                <a16:creationId xmlns:a16="http://schemas.microsoft.com/office/drawing/2014/main" id="{0F856328-BB8B-4D96-8104-B0389C45715F}"/>
              </a:ext>
            </a:extLst>
          </p:cNvPr>
          <p:cNvSpPr>
            <a:spLocks noGrp="1"/>
          </p:cNvSpPr>
          <p:nvPr/>
        </p:nvSpPr>
        <p:spPr>
          <a:xfrm>
            <a:off x="838200" y="5048250"/>
            <a:ext cx="47434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12000"/>
              </a:lnSpc>
              <a:buNone/>
              <a:defRPr sz="112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维护启停、上下限、目标值、保护值并导出受控版本。</a:t>
            </a:r>
          </a:p>
        </p:txBody>
      </p:sp>
      <p:sp>
        <p:nvSpPr>
          <p:cNvPr id="25" name="s5-cap-5-panel">
            <a:extLst>
              <a:ext uri="{FF2B5EF4-FFF2-40B4-BE49-F238E27FC236}">
                <a16:creationId xmlns:a16="http://schemas.microsoft.com/office/drawing/2014/main" id="{766F8B69-E58E-42F6-A519-3438FB46E4C7}"/>
              </a:ext>
            </a:extLst>
          </p:cNvPr>
          <p:cNvSpPr>
            <a:spLocks noGrp="1"/>
          </p:cNvSpPr>
          <p:nvPr/>
        </p:nvSpPr>
        <p:spPr>
          <a:xfrm>
            <a:off x="6153150" y="4552950"/>
            <a:ext cx="5143500" cy="895350"/>
          </a:xfrm>
          <a:prstGeom prst="rect">
            <a:avLst/>
          </a:prstGeom>
          <a:solidFill>
            <a:srgbClr val="FFFFFF"/>
          </a:solidFill>
          <a:ln w="9525">
            <a:solidFill>
              <a:srgbClr val="D5DEE9"/>
            </a:solidFill>
            <a:prstDash val="solid"/>
          </a:ln>
        </p:spPr>
      </p:sp>
      <p:sp>
        <p:nvSpPr>
          <p:cNvPr id="26" name="s5-cap-5-bar">
            <a:extLst>
              <a:ext uri="{FF2B5EF4-FFF2-40B4-BE49-F238E27FC236}">
                <a16:creationId xmlns:a16="http://schemas.microsoft.com/office/drawing/2014/main" id="{BC709311-7713-4931-912A-1CD96C5315CE}"/>
              </a:ext>
            </a:extLst>
          </p:cNvPr>
          <p:cNvSpPr>
            <a:spLocks noGrp="1"/>
          </p:cNvSpPr>
          <p:nvPr/>
        </p:nvSpPr>
        <p:spPr>
          <a:xfrm>
            <a:off x="6153150" y="4552950"/>
            <a:ext cx="66675" cy="895350"/>
          </a:xfrm>
          <a:prstGeom prst="rect">
            <a:avLst/>
          </a:prstGeom>
          <a:solidFill>
            <a:srgbClr val="2E7D5B"/>
          </a:solidFill>
          <a:ln w="0">
            <a:noFill/>
            <a:prstDash val="solid"/>
          </a:ln>
        </p:spPr>
      </p:sp>
      <p:sp>
        <p:nvSpPr>
          <p:cNvPr id="27" name="s5-cap-5-title">
            <a:extLst>
              <a:ext uri="{FF2B5EF4-FFF2-40B4-BE49-F238E27FC236}">
                <a16:creationId xmlns:a16="http://schemas.microsoft.com/office/drawing/2014/main" id="{0F4F6EEF-64AB-4A2E-91BF-81CBF62F9C35}"/>
              </a:ext>
            </a:extLst>
          </p:cNvPr>
          <p:cNvSpPr>
            <a:spLocks noGrp="1"/>
          </p:cNvSpPr>
          <p:nvPr/>
        </p:nvSpPr>
        <p:spPr>
          <a:xfrm>
            <a:off x="6381750" y="4724400"/>
            <a:ext cx="4762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4697"/>
          </a:bodyPr>
          <a:lstStyle/>
          <a:p>
            <a:pPr algn="l">
              <a:lnSpc>
                <a:spcPct val="112000"/>
              </a:lnSpc>
              <a:buNone/>
              <a:defRPr sz="165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数据与分析</a:t>
            </a:r>
          </a:p>
        </p:txBody>
      </p:sp>
      <p:sp>
        <p:nvSpPr>
          <p:cNvPr id="28" name="s5-cap-5-body">
            <a:extLst>
              <a:ext uri="{FF2B5EF4-FFF2-40B4-BE49-F238E27FC236}">
                <a16:creationId xmlns:a16="http://schemas.microsoft.com/office/drawing/2014/main" id="{E9A8D7AE-CE5C-4F6B-B9FF-917B445CDA1D}"/>
              </a:ext>
            </a:extLst>
          </p:cNvPr>
          <p:cNvSpPr>
            <a:spLocks noGrp="1"/>
          </p:cNvSpPr>
          <p:nvPr/>
        </p:nvSpPr>
        <p:spPr>
          <a:xfrm>
            <a:off x="6381750" y="5048250"/>
            <a:ext cx="47434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12000"/>
              </a:lnSpc>
              <a:buNone/>
              <a:defRPr sz="112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按日期、SN、结果查询历史，查看明细并导出 Excel / CSV。</a:t>
            </a:r>
          </a:p>
        </p:txBody>
      </p:sp>
      <p:sp>
        <p:nvSpPr>
          <p:cNvPr id="29" name="s5-center">
            <a:extLst>
              <a:ext uri="{FF2B5EF4-FFF2-40B4-BE49-F238E27FC236}">
                <a16:creationId xmlns:a16="http://schemas.microsoft.com/office/drawing/2014/main" id="{7D5980EA-3C70-41A3-B7EB-BF8EC937CC76}"/>
              </a:ext>
            </a:extLst>
          </p:cNvPr>
          <p:cNvSpPr>
            <a:spLocks noGrp="1"/>
          </p:cNvSpPr>
          <p:nvPr/>
        </p:nvSpPr>
        <p:spPr>
          <a:xfrm>
            <a:off x="4476750" y="5734050"/>
            <a:ext cx="3238500" cy="361950"/>
          </a:xfrm>
          <a:prstGeom prst="rect">
            <a:avLst/>
          </a:prstGeom>
          <a:solidFill>
            <a:srgbClr val="123B70"/>
          </a:solidFill>
          <a:ln w="0">
            <a:noFill/>
            <a:prstDash val="solid"/>
          </a:ln>
        </p:spPr>
      </p:sp>
      <p:sp>
        <p:nvSpPr>
          <p:cNvPr id="30" name="s5-center-text">
            <a:extLst>
              <a:ext uri="{FF2B5EF4-FFF2-40B4-BE49-F238E27FC236}">
                <a16:creationId xmlns:a16="http://schemas.microsoft.com/office/drawing/2014/main" id="{AEF228FE-9377-4252-BDC6-9EA4CC12782D}"/>
              </a:ext>
            </a:extLst>
          </p:cNvPr>
          <p:cNvSpPr>
            <a:spLocks noGrp="1"/>
          </p:cNvSpPr>
          <p:nvPr/>
        </p:nvSpPr>
        <p:spPr>
          <a:xfrm>
            <a:off x="4648200" y="5829300"/>
            <a:ext cx="28956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68774" lnSpcReduction="10000"/>
          </a:bodyPr>
          <a:lstStyle/>
          <a:p>
            <a:pPr algn="ctr">
              <a:lnSpc>
                <a:spcPct val="112000"/>
              </a:lnSpc>
              <a:buNone/>
              <a:defRPr sz="12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目标：让现场按流程操作，让工程按数据定位</a:t>
            </a:r>
          </a:p>
        </p:txBody>
      </p:sp>
      <p:sp>
        <p:nvSpPr>
          <p:cNvPr id="31" name="footer-left-5">
            <a:extLst>
              <a:ext uri="{FF2B5EF4-FFF2-40B4-BE49-F238E27FC236}">
                <a16:creationId xmlns:a16="http://schemas.microsoft.com/office/drawing/2014/main" id="{4629139C-C9C5-49EE-91F2-1EDB8442403F}"/>
              </a:ext>
            </a:extLst>
          </p:cNvPr>
          <p:cNvSpPr>
            <a:spLocks noGrp="1"/>
          </p:cNvSpPr>
          <p:nvPr/>
        </p:nvSpPr>
        <p:spPr>
          <a:xfrm>
            <a:off x="533400" y="6343650"/>
            <a:ext cx="495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5663"/>
          </a:bodyPr>
          <a:lstStyle/>
          <a:p>
            <a:pPr algn="l">
              <a:lnSpc>
                <a:spcPct val="112000"/>
              </a:lnSpc>
              <a:buNone/>
              <a:defRPr sz="105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PCS ATE 测试系统</a:t>
            </a:r>
          </a:p>
        </p:txBody>
      </p:sp>
      <p:sp>
        <p:nvSpPr>
          <p:cNvPr id="32" name="footer-right-5">
            <a:extLst>
              <a:ext uri="{FF2B5EF4-FFF2-40B4-BE49-F238E27FC236}">
                <a16:creationId xmlns:a16="http://schemas.microsoft.com/office/drawing/2014/main" id="{0536DD4A-0ABD-4562-98D2-493CFB861D00}"/>
              </a:ext>
            </a:extLst>
          </p:cNvPr>
          <p:cNvSpPr>
            <a:spLocks noGrp="1"/>
          </p:cNvSpPr>
          <p:nvPr/>
        </p:nvSpPr>
        <p:spPr>
          <a:xfrm>
            <a:off x="11258550" y="6343650"/>
            <a:ext cx="4191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5663"/>
          </a:bodyPr>
          <a:lstStyle/>
          <a:p>
            <a:pPr algn="r">
              <a:lnSpc>
                <a:spcPct val="112000"/>
              </a:lnSpc>
              <a:buNone/>
              <a:defRPr sz="105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886622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eyebrow-6">
            <a:extLst>
              <a:ext uri="{FF2B5EF4-FFF2-40B4-BE49-F238E27FC236}">
                <a16:creationId xmlns:a16="http://schemas.microsoft.com/office/drawing/2014/main" id="{060BCF35-731C-4181-99F5-3F1EEC2362AB}"/>
              </a:ext>
            </a:extLst>
          </p:cNvPr>
          <p:cNvSpPr>
            <a:spLocks noGrp="1"/>
          </p:cNvSpPr>
          <p:nvPr/>
        </p:nvSpPr>
        <p:spPr>
          <a:xfrm>
            <a:off x="533400" y="40005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3006"/>
          </a:bodyPr>
          <a:lstStyle/>
          <a:p>
            <a:pPr algn="l">
              <a:lnSpc>
                <a:spcPct val="112000"/>
              </a:lnSpc>
              <a:buNone/>
              <a:defRPr sz="1200" b="1">
                <a:solidFill>
                  <a:srgbClr val="1F5FA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1F5FAE"/>
                </a:solidFill>
                <a:latin typeface="Microsoft YaHei"/>
                <a:ea typeface="Microsoft YaHei"/>
                <a:cs typeface="Microsoft YaHei"/>
              </a:rPr>
              <a:t>测试流程</a:t>
            </a:r>
          </a:p>
        </p:txBody>
      </p:sp>
      <p:sp>
        <p:nvSpPr>
          <p:cNvPr id="2" name="title-6">
            <a:extLst>
              <a:ext uri="{FF2B5EF4-FFF2-40B4-BE49-F238E27FC236}">
                <a16:creationId xmlns:a16="http://schemas.microsoft.com/office/drawing/2014/main" id="{C4D5258D-DA58-4C88-8063-0842F4A8F39C}"/>
              </a:ext>
            </a:extLst>
          </p:cNvPr>
          <p:cNvSpPr>
            <a:spLocks noGrp="1"/>
          </p:cNvSpPr>
          <p:nvPr/>
        </p:nvSpPr>
        <p:spPr>
          <a:xfrm>
            <a:off x="495300" y="781050"/>
            <a:ext cx="809625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4000"/>
              </a:lnSpc>
              <a:buNone/>
              <a:defRPr sz="300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00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测试执行流程与数据追溯闭环</a:t>
            </a:r>
          </a:p>
        </p:txBody>
      </p:sp>
      <p:sp>
        <p:nvSpPr>
          <p:cNvPr id="3" name="subtitle-6">
            <a:extLst>
              <a:ext uri="{FF2B5EF4-FFF2-40B4-BE49-F238E27FC236}">
                <a16:creationId xmlns:a16="http://schemas.microsoft.com/office/drawing/2014/main" id="{FE361A61-A578-487D-8713-CE1ACE793E72}"/>
              </a:ext>
            </a:extLst>
          </p:cNvPr>
          <p:cNvSpPr>
            <a:spLocks noGrp="1"/>
          </p:cNvSpPr>
          <p:nvPr/>
        </p:nvSpPr>
        <p:spPr>
          <a:xfrm>
            <a:off x="552450" y="1562100"/>
            <a:ext cx="7239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7583"/>
          </a:bodyPr>
          <a:lstStyle/>
          <a:p>
            <a:pPr algn="l">
              <a:lnSpc>
                <a:spcPct val="118000"/>
              </a:lnSpc>
              <a:buNone/>
              <a:defRPr sz="157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系统流程将人员、设备、产品 SN、测试配方和结果记录绑定在同一条数据链路上。</a:t>
            </a:r>
          </a:p>
        </p:txBody>
      </p:sp>
      <p:sp>
        <p:nvSpPr>
          <p:cNvPr id="4" name="rule-6">
            <a:extLst>
              <a:ext uri="{FF2B5EF4-FFF2-40B4-BE49-F238E27FC236}">
                <a16:creationId xmlns:a16="http://schemas.microsoft.com/office/drawing/2014/main" id="{4082BA47-3BAE-4D1F-9A82-C3B9BCEAD182}"/>
              </a:ext>
            </a:extLst>
          </p:cNvPr>
          <p:cNvSpPr>
            <a:spLocks noGrp="1"/>
          </p:cNvSpPr>
          <p:nvPr/>
        </p:nvSpPr>
        <p:spPr>
          <a:xfrm>
            <a:off x="533400" y="2114550"/>
            <a:ext cx="11125200" cy="14288"/>
          </a:xfrm>
          <a:prstGeom prst="rect">
            <a:avLst/>
          </a:prstGeom>
          <a:solidFill>
            <a:srgbClr val="B9C4D1"/>
          </a:solidFill>
          <a:ln w="0">
            <a:noFill/>
            <a:prstDash val="solid"/>
          </a:ln>
        </p:spPr>
      </p:sp>
      <p:sp>
        <p:nvSpPr>
          <p:cNvPr id="5" name="s6-line">
            <a:extLst>
              <a:ext uri="{FF2B5EF4-FFF2-40B4-BE49-F238E27FC236}">
                <a16:creationId xmlns:a16="http://schemas.microsoft.com/office/drawing/2014/main" id="{DE104C7A-661A-429A-81E8-055983C21058}"/>
              </a:ext>
            </a:extLst>
          </p:cNvPr>
          <p:cNvSpPr>
            <a:spLocks noGrp="1"/>
          </p:cNvSpPr>
          <p:nvPr/>
        </p:nvSpPr>
        <p:spPr>
          <a:xfrm>
            <a:off x="1000125" y="3543300"/>
            <a:ext cx="10191750" cy="28575"/>
          </a:xfrm>
          <a:prstGeom prst="rect">
            <a:avLst/>
          </a:prstGeom>
          <a:solidFill>
            <a:srgbClr val="B9C4D1"/>
          </a:solidFill>
          <a:ln w="0">
            <a:noFill/>
            <a:prstDash val="solid"/>
          </a:ln>
        </p:spPr>
      </p:sp>
      <p:sp>
        <p:nvSpPr>
          <p:cNvPr id="6" name="s6-circle-0">
            <a:extLst>
              <a:ext uri="{FF2B5EF4-FFF2-40B4-BE49-F238E27FC236}">
                <a16:creationId xmlns:a16="http://schemas.microsoft.com/office/drawing/2014/main" id="{C3F9394A-E239-40F6-9DCB-2530B2AC8F7E}"/>
              </a:ext>
            </a:extLst>
          </p:cNvPr>
          <p:cNvSpPr>
            <a:spLocks noGrp="1"/>
          </p:cNvSpPr>
          <p:nvPr/>
        </p:nvSpPr>
        <p:spPr>
          <a:xfrm>
            <a:off x="933450" y="3105150"/>
            <a:ext cx="876300" cy="876300"/>
          </a:xfrm>
          <a:prstGeom prst="ellipse">
            <a:avLst/>
          </a:prstGeom>
          <a:solidFill>
            <a:srgbClr val="1F5FAE"/>
          </a:solidFill>
          <a:ln w="0">
            <a:noFill/>
            <a:prstDash val="solid"/>
          </a:ln>
        </p:spPr>
      </p:sp>
      <p:sp>
        <p:nvSpPr>
          <p:cNvPr id="7" name="s6-num-0">
            <a:extLst>
              <a:ext uri="{FF2B5EF4-FFF2-40B4-BE49-F238E27FC236}">
                <a16:creationId xmlns:a16="http://schemas.microsoft.com/office/drawing/2014/main" id="{422D34EA-1D8D-488D-A8CF-A2A18B375DAD}"/>
              </a:ext>
            </a:extLst>
          </p:cNvPr>
          <p:cNvSpPr>
            <a:spLocks noGrp="1"/>
          </p:cNvSpPr>
          <p:nvPr/>
        </p:nvSpPr>
        <p:spPr>
          <a:xfrm>
            <a:off x="1219200" y="3314700"/>
            <a:ext cx="3238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 fontScale="92534"/>
          </a:bodyPr>
          <a:lstStyle/>
          <a:p>
            <a:pPr algn="ctr">
              <a:lnSpc>
                <a:spcPct val="112000"/>
              </a:lnSpc>
              <a:buNone/>
              <a:defRPr sz="21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1</a:t>
            </a:r>
          </a:p>
        </p:txBody>
      </p:sp>
      <p:sp>
        <p:nvSpPr>
          <p:cNvPr id="8" name="s6-step-title-0">
            <a:extLst>
              <a:ext uri="{FF2B5EF4-FFF2-40B4-BE49-F238E27FC236}">
                <a16:creationId xmlns:a16="http://schemas.microsoft.com/office/drawing/2014/main" id="{B1E4134B-629F-4543-A984-10C243A0CDA7}"/>
              </a:ext>
            </a:extLst>
          </p:cNvPr>
          <p:cNvSpPr>
            <a:spLocks noGrp="1"/>
          </p:cNvSpPr>
          <p:nvPr/>
        </p:nvSpPr>
        <p:spPr>
          <a:xfrm>
            <a:off x="476250" y="4171950"/>
            <a:ext cx="1809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5433" lnSpcReduction="10000"/>
          </a:bodyPr>
          <a:lstStyle/>
          <a:p>
            <a:pPr algn="ctr">
              <a:lnSpc>
                <a:spcPct val="112000"/>
              </a:lnSpc>
              <a:buNone/>
              <a:defRPr sz="165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班前检查</a:t>
            </a:r>
          </a:p>
        </p:txBody>
      </p:sp>
      <p:sp>
        <p:nvSpPr>
          <p:cNvPr id="9" name="s6-step-body-0">
            <a:extLst>
              <a:ext uri="{FF2B5EF4-FFF2-40B4-BE49-F238E27FC236}">
                <a16:creationId xmlns:a16="http://schemas.microsoft.com/office/drawing/2014/main" id="{4AC4F204-0930-4F8A-BB0F-64EBE0EA88E9}"/>
              </a:ext>
            </a:extLst>
          </p:cNvPr>
          <p:cNvSpPr>
            <a:spLocks noGrp="1"/>
          </p:cNvSpPr>
          <p:nvPr/>
        </p:nvSpPr>
        <p:spPr>
          <a:xfrm>
            <a:off x="428625" y="4533900"/>
            <a:ext cx="1905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ctr">
              <a:lnSpc>
                <a:spcPct val="112000"/>
              </a:lnSpc>
              <a:buNone/>
              <a:defRPr sz="120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上电、急停释放、互锁、接地、通讯与路径</a:t>
            </a:r>
          </a:p>
        </p:txBody>
      </p:sp>
      <p:sp>
        <p:nvSpPr>
          <p:cNvPr id="10" name="s6-circle-1">
            <a:extLst>
              <a:ext uri="{FF2B5EF4-FFF2-40B4-BE49-F238E27FC236}">
                <a16:creationId xmlns:a16="http://schemas.microsoft.com/office/drawing/2014/main" id="{CF433F27-E8D4-48F6-B024-18362055D6FC}"/>
              </a:ext>
            </a:extLst>
          </p:cNvPr>
          <p:cNvSpPr>
            <a:spLocks noGrp="1"/>
          </p:cNvSpPr>
          <p:nvPr/>
        </p:nvSpPr>
        <p:spPr>
          <a:xfrm>
            <a:off x="2857500" y="3105150"/>
            <a:ext cx="876300" cy="876300"/>
          </a:xfrm>
          <a:prstGeom prst="ellipse">
            <a:avLst/>
          </a:prstGeom>
          <a:solidFill>
            <a:srgbClr val="123B70"/>
          </a:solidFill>
          <a:ln w="0">
            <a:noFill/>
            <a:prstDash val="solid"/>
          </a:ln>
        </p:spPr>
      </p:sp>
      <p:sp>
        <p:nvSpPr>
          <p:cNvPr id="11" name="s6-num-1">
            <a:extLst>
              <a:ext uri="{FF2B5EF4-FFF2-40B4-BE49-F238E27FC236}">
                <a16:creationId xmlns:a16="http://schemas.microsoft.com/office/drawing/2014/main" id="{C1D866FD-893C-4D4A-9DF2-3DFD1D67AD3B}"/>
              </a:ext>
            </a:extLst>
          </p:cNvPr>
          <p:cNvSpPr>
            <a:spLocks noGrp="1"/>
          </p:cNvSpPr>
          <p:nvPr/>
        </p:nvSpPr>
        <p:spPr>
          <a:xfrm>
            <a:off x="3143250" y="3314700"/>
            <a:ext cx="3238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 fontScale="92534"/>
          </a:bodyPr>
          <a:lstStyle/>
          <a:p>
            <a:pPr algn="ctr">
              <a:lnSpc>
                <a:spcPct val="112000"/>
              </a:lnSpc>
              <a:buNone/>
              <a:defRPr sz="21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2</a:t>
            </a:r>
          </a:p>
        </p:txBody>
      </p:sp>
      <p:sp>
        <p:nvSpPr>
          <p:cNvPr id="12" name="s6-step-title-1">
            <a:extLst>
              <a:ext uri="{FF2B5EF4-FFF2-40B4-BE49-F238E27FC236}">
                <a16:creationId xmlns:a16="http://schemas.microsoft.com/office/drawing/2014/main" id="{3B1B6A12-A9C1-4566-95E9-4EF22272584C}"/>
              </a:ext>
            </a:extLst>
          </p:cNvPr>
          <p:cNvSpPr>
            <a:spLocks noGrp="1"/>
          </p:cNvSpPr>
          <p:nvPr/>
        </p:nvSpPr>
        <p:spPr>
          <a:xfrm>
            <a:off x="2400300" y="4171950"/>
            <a:ext cx="1809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5433" lnSpcReduction="10000"/>
          </a:bodyPr>
          <a:lstStyle/>
          <a:p>
            <a:pPr algn="ctr">
              <a:lnSpc>
                <a:spcPct val="112000"/>
              </a:lnSpc>
              <a:buNone/>
              <a:defRPr sz="165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输入 SN</a:t>
            </a:r>
          </a:p>
        </p:txBody>
      </p:sp>
      <p:sp>
        <p:nvSpPr>
          <p:cNvPr id="13" name="s6-step-body-1">
            <a:extLst>
              <a:ext uri="{FF2B5EF4-FFF2-40B4-BE49-F238E27FC236}">
                <a16:creationId xmlns:a16="http://schemas.microsoft.com/office/drawing/2014/main" id="{A0FA58E2-1C86-4453-9508-8927AD585B95}"/>
              </a:ext>
            </a:extLst>
          </p:cNvPr>
          <p:cNvSpPr>
            <a:spLocks noGrp="1"/>
          </p:cNvSpPr>
          <p:nvPr/>
        </p:nvSpPr>
        <p:spPr>
          <a:xfrm>
            <a:off x="2352675" y="4533900"/>
            <a:ext cx="1905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ctr">
              <a:lnSpc>
                <a:spcPct val="112000"/>
              </a:lnSpc>
              <a:buNone/>
              <a:defRPr sz="120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扫码或手动录入，绑定产品与工单</a:t>
            </a:r>
          </a:p>
        </p:txBody>
      </p:sp>
      <p:sp>
        <p:nvSpPr>
          <p:cNvPr id="14" name="s6-circle-2">
            <a:extLst>
              <a:ext uri="{FF2B5EF4-FFF2-40B4-BE49-F238E27FC236}">
                <a16:creationId xmlns:a16="http://schemas.microsoft.com/office/drawing/2014/main" id="{1CE42F90-1F89-4D57-A6FB-D10A47615748}"/>
              </a:ext>
            </a:extLst>
          </p:cNvPr>
          <p:cNvSpPr>
            <a:spLocks noGrp="1"/>
          </p:cNvSpPr>
          <p:nvPr/>
        </p:nvSpPr>
        <p:spPr>
          <a:xfrm>
            <a:off x="4781550" y="3105150"/>
            <a:ext cx="876300" cy="876300"/>
          </a:xfrm>
          <a:prstGeom prst="ellipse">
            <a:avLst/>
          </a:prstGeom>
          <a:solidFill>
            <a:srgbClr val="F28C28"/>
          </a:solidFill>
          <a:ln w="0">
            <a:noFill/>
            <a:prstDash val="solid"/>
          </a:ln>
        </p:spPr>
      </p:sp>
      <p:sp>
        <p:nvSpPr>
          <p:cNvPr id="15" name="s6-num-2">
            <a:extLst>
              <a:ext uri="{FF2B5EF4-FFF2-40B4-BE49-F238E27FC236}">
                <a16:creationId xmlns:a16="http://schemas.microsoft.com/office/drawing/2014/main" id="{AEAF0C8F-988E-46A3-B4AB-0A72FBB5B2A8}"/>
              </a:ext>
            </a:extLst>
          </p:cNvPr>
          <p:cNvSpPr>
            <a:spLocks noGrp="1"/>
          </p:cNvSpPr>
          <p:nvPr/>
        </p:nvSpPr>
        <p:spPr>
          <a:xfrm>
            <a:off x="5067300" y="3314700"/>
            <a:ext cx="3238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 fontScale="92534"/>
          </a:bodyPr>
          <a:lstStyle/>
          <a:p>
            <a:pPr algn="ctr">
              <a:lnSpc>
                <a:spcPct val="112000"/>
              </a:lnSpc>
              <a:buNone/>
              <a:defRPr sz="21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3</a:t>
            </a:r>
          </a:p>
        </p:txBody>
      </p:sp>
      <p:sp>
        <p:nvSpPr>
          <p:cNvPr id="16" name="s6-step-title-2">
            <a:extLst>
              <a:ext uri="{FF2B5EF4-FFF2-40B4-BE49-F238E27FC236}">
                <a16:creationId xmlns:a16="http://schemas.microsoft.com/office/drawing/2014/main" id="{D9842868-4EFE-4C84-8226-9954199134DB}"/>
              </a:ext>
            </a:extLst>
          </p:cNvPr>
          <p:cNvSpPr>
            <a:spLocks noGrp="1"/>
          </p:cNvSpPr>
          <p:nvPr/>
        </p:nvSpPr>
        <p:spPr>
          <a:xfrm>
            <a:off x="4324350" y="4171950"/>
            <a:ext cx="1809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5433" lnSpcReduction="10000"/>
          </a:bodyPr>
          <a:lstStyle/>
          <a:p>
            <a:pPr algn="ctr">
              <a:lnSpc>
                <a:spcPct val="112000"/>
              </a:lnSpc>
              <a:buNone/>
              <a:defRPr sz="165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加载配方</a:t>
            </a:r>
          </a:p>
        </p:txBody>
      </p:sp>
      <p:sp>
        <p:nvSpPr>
          <p:cNvPr id="17" name="s6-step-body-2">
            <a:extLst>
              <a:ext uri="{FF2B5EF4-FFF2-40B4-BE49-F238E27FC236}">
                <a16:creationId xmlns:a16="http://schemas.microsoft.com/office/drawing/2014/main" id="{235693A7-D45C-4225-A997-345DA9D744B5}"/>
              </a:ext>
            </a:extLst>
          </p:cNvPr>
          <p:cNvSpPr>
            <a:spLocks noGrp="1"/>
          </p:cNvSpPr>
          <p:nvPr/>
        </p:nvSpPr>
        <p:spPr>
          <a:xfrm>
            <a:off x="4276725" y="4533900"/>
            <a:ext cx="1905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ctr">
              <a:lnSpc>
                <a:spcPct val="112000"/>
              </a:lnSpc>
              <a:buNone/>
              <a:defRPr sz="120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匹配机型、工步、规格范围与保护限值</a:t>
            </a:r>
          </a:p>
        </p:txBody>
      </p:sp>
      <p:sp>
        <p:nvSpPr>
          <p:cNvPr id="18" name="s6-circle-3">
            <a:extLst>
              <a:ext uri="{FF2B5EF4-FFF2-40B4-BE49-F238E27FC236}">
                <a16:creationId xmlns:a16="http://schemas.microsoft.com/office/drawing/2014/main" id="{3F199661-C3AF-47B4-AA31-BDF8BE8E1F13}"/>
              </a:ext>
            </a:extLst>
          </p:cNvPr>
          <p:cNvSpPr>
            <a:spLocks noGrp="1"/>
          </p:cNvSpPr>
          <p:nvPr/>
        </p:nvSpPr>
        <p:spPr>
          <a:xfrm>
            <a:off x="6705600" y="3105150"/>
            <a:ext cx="876300" cy="876300"/>
          </a:xfrm>
          <a:prstGeom prst="ellipse">
            <a:avLst/>
          </a:prstGeom>
          <a:solidFill>
            <a:srgbClr val="2E7D5B"/>
          </a:solidFill>
          <a:ln w="0">
            <a:noFill/>
            <a:prstDash val="solid"/>
          </a:ln>
        </p:spPr>
      </p:sp>
      <p:sp>
        <p:nvSpPr>
          <p:cNvPr id="19" name="s6-num-3">
            <a:extLst>
              <a:ext uri="{FF2B5EF4-FFF2-40B4-BE49-F238E27FC236}">
                <a16:creationId xmlns:a16="http://schemas.microsoft.com/office/drawing/2014/main" id="{C7845E76-BFBB-4E5A-8E38-336362C950CC}"/>
              </a:ext>
            </a:extLst>
          </p:cNvPr>
          <p:cNvSpPr>
            <a:spLocks noGrp="1"/>
          </p:cNvSpPr>
          <p:nvPr/>
        </p:nvSpPr>
        <p:spPr>
          <a:xfrm>
            <a:off x="6991350" y="3314700"/>
            <a:ext cx="3238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 fontScale="92534"/>
          </a:bodyPr>
          <a:lstStyle/>
          <a:p>
            <a:pPr algn="ctr">
              <a:lnSpc>
                <a:spcPct val="112000"/>
              </a:lnSpc>
              <a:buNone/>
              <a:defRPr sz="21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4</a:t>
            </a:r>
          </a:p>
        </p:txBody>
      </p:sp>
      <p:sp>
        <p:nvSpPr>
          <p:cNvPr id="20" name="s6-step-title-3">
            <a:extLst>
              <a:ext uri="{FF2B5EF4-FFF2-40B4-BE49-F238E27FC236}">
                <a16:creationId xmlns:a16="http://schemas.microsoft.com/office/drawing/2014/main" id="{BA48F43E-971C-4757-BF25-E9B5F93DCF1E}"/>
              </a:ext>
            </a:extLst>
          </p:cNvPr>
          <p:cNvSpPr>
            <a:spLocks noGrp="1"/>
          </p:cNvSpPr>
          <p:nvPr/>
        </p:nvSpPr>
        <p:spPr>
          <a:xfrm>
            <a:off x="6248400" y="4171950"/>
            <a:ext cx="1809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5433" lnSpcReduction="10000"/>
          </a:bodyPr>
          <a:lstStyle/>
          <a:p>
            <a:pPr algn="ctr">
              <a:lnSpc>
                <a:spcPct val="112000"/>
              </a:lnSpc>
              <a:buNone/>
              <a:defRPr sz="165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执行测试</a:t>
            </a:r>
          </a:p>
        </p:txBody>
      </p:sp>
      <p:sp>
        <p:nvSpPr>
          <p:cNvPr id="21" name="s6-step-body-3">
            <a:extLst>
              <a:ext uri="{FF2B5EF4-FFF2-40B4-BE49-F238E27FC236}">
                <a16:creationId xmlns:a16="http://schemas.microsoft.com/office/drawing/2014/main" id="{47034548-7A7C-42AD-83F4-26CAC7BC3C1C}"/>
              </a:ext>
            </a:extLst>
          </p:cNvPr>
          <p:cNvSpPr>
            <a:spLocks noGrp="1"/>
          </p:cNvSpPr>
          <p:nvPr/>
        </p:nvSpPr>
        <p:spPr>
          <a:xfrm>
            <a:off x="6200775" y="4533900"/>
            <a:ext cx="1905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ctr">
              <a:lnSpc>
                <a:spcPct val="112000"/>
              </a:lnSpc>
              <a:buNone/>
              <a:defRPr sz="120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仪器联控，按阶段推进 TEST FLOW</a:t>
            </a:r>
          </a:p>
        </p:txBody>
      </p:sp>
      <p:sp>
        <p:nvSpPr>
          <p:cNvPr id="22" name="s6-circle-4">
            <a:extLst>
              <a:ext uri="{FF2B5EF4-FFF2-40B4-BE49-F238E27FC236}">
                <a16:creationId xmlns:a16="http://schemas.microsoft.com/office/drawing/2014/main" id="{C826F7E0-1437-4794-B108-1AAB35FD3563}"/>
              </a:ext>
            </a:extLst>
          </p:cNvPr>
          <p:cNvSpPr>
            <a:spLocks noGrp="1"/>
          </p:cNvSpPr>
          <p:nvPr/>
        </p:nvSpPr>
        <p:spPr>
          <a:xfrm>
            <a:off x="8629650" y="3105150"/>
            <a:ext cx="876300" cy="876300"/>
          </a:xfrm>
          <a:prstGeom prst="ellipse">
            <a:avLst/>
          </a:prstGeom>
          <a:solidFill>
            <a:srgbClr val="1F5FAE"/>
          </a:solidFill>
          <a:ln w="0">
            <a:noFill/>
            <a:prstDash val="solid"/>
          </a:ln>
        </p:spPr>
      </p:sp>
      <p:sp>
        <p:nvSpPr>
          <p:cNvPr id="23" name="s6-num-4">
            <a:extLst>
              <a:ext uri="{FF2B5EF4-FFF2-40B4-BE49-F238E27FC236}">
                <a16:creationId xmlns:a16="http://schemas.microsoft.com/office/drawing/2014/main" id="{CB7E30F1-5D54-470F-BB63-6945AE3AB29F}"/>
              </a:ext>
            </a:extLst>
          </p:cNvPr>
          <p:cNvSpPr>
            <a:spLocks noGrp="1"/>
          </p:cNvSpPr>
          <p:nvPr/>
        </p:nvSpPr>
        <p:spPr>
          <a:xfrm>
            <a:off x="8915400" y="3314700"/>
            <a:ext cx="3238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 fontScale="92534"/>
          </a:bodyPr>
          <a:lstStyle/>
          <a:p>
            <a:pPr algn="ctr">
              <a:lnSpc>
                <a:spcPct val="112000"/>
              </a:lnSpc>
              <a:buNone/>
              <a:defRPr sz="21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5</a:t>
            </a:r>
          </a:p>
        </p:txBody>
      </p:sp>
      <p:sp>
        <p:nvSpPr>
          <p:cNvPr id="24" name="s6-step-title-4">
            <a:extLst>
              <a:ext uri="{FF2B5EF4-FFF2-40B4-BE49-F238E27FC236}">
                <a16:creationId xmlns:a16="http://schemas.microsoft.com/office/drawing/2014/main" id="{242312E4-D746-4904-8B5F-E6B4D3C9AEF1}"/>
              </a:ext>
            </a:extLst>
          </p:cNvPr>
          <p:cNvSpPr>
            <a:spLocks noGrp="1"/>
          </p:cNvSpPr>
          <p:nvPr/>
        </p:nvSpPr>
        <p:spPr>
          <a:xfrm>
            <a:off x="8172450" y="4171950"/>
            <a:ext cx="1809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5433" lnSpcReduction="10000"/>
          </a:bodyPr>
          <a:lstStyle/>
          <a:p>
            <a:pPr algn="ctr">
              <a:lnSpc>
                <a:spcPct val="112000"/>
              </a:lnSpc>
              <a:buNone/>
              <a:defRPr sz="165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结果判定</a:t>
            </a:r>
          </a:p>
        </p:txBody>
      </p:sp>
      <p:sp>
        <p:nvSpPr>
          <p:cNvPr id="25" name="s6-step-body-4">
            <a:extLst>
              <a:ext uri="{FF2B5EF4-FFF2-40B4-BE49-F238E27FC236}">
                <a16:creationId xmlns:a16="http://schemas.microsoft.com/office/drawing/2014/main" id="{4EA549BF-F637-4991-9A44-F2867A5150C0}"/>
              </a:ext>
            </a:extLst>
          </p:cNvPr>
          <p:cNvSpPr>
            <a:spLocks noGrp="1"/>
          </p:cNvSpPr>
          <p:nvPr/>
        </p:nvSpPr>
        <p:spPr>
          <a:xfrm>
            <a:off x="8124825" y="4533900"/>
            <a:ext cx="1905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ctr">
              <a:lnSpc>
                <a:spcPct val="112000"/>
              </a:lnSpc>
              <a:buNone/>
              <a:defRPr sz="120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PASS / FAIL / ABORT 与失败摘要</a:t>
            </a:r>
          </a:p>
        </p:txBody>
      </p:sp>
      <p:sp>
        <p:nvSpPr>
          <p:cNvPr id="26" name="s6-circle-5">
            <a:extLst>
              <a:ext uri="{FF2B5EF4-FFF2-40B4-BE49-F238E27FC236}">
                <a16:creationId xmlns:a16="http://schemas.microsoft.com/office/drawing/2014/main" id="{8CA1AA1F-A4AC-4773-8364-CBE5AA049305}"/>
              </a:ext>
            </a:extLst>
          </p:cNvPr>
          <p:cNvSpPr>
            <a:spLocks noGrp="1"/>
          </p:cNvSpPr>
          <p:nvPr/>
        </p:nvSpPr>
        <p:spPr>
          <a:xfrm>
            <a:off x="10553700" y="3105150"/>
            <a:ext cx="876300" cy="876300"/>
          </a:xfrm>
          <a:prstGeom prst="ellipse">
            <a:avLst/>
          </a:prstGeom>
          <a:solidFill>
            <a:srgbClr val="2E7D5B"/>
          </a:solidFill>
          <a:ln w="0">
            <a:noFill/>
            <a:prstDash val="solid"/>
          </a:ln>
        </p:spPr>
      </p:sp>
      <p:sp>
        <p:nvSpPr>
          <p:cNvPr id="27" name="s6-num-5">
            <a:extLst>
              <a:ext uri="{FF2B5EF4-FFF2-40B4-BE49-F238E27FC236}">
                <a16:creationId xmlns:a16="http://schemas.microsoft.com/office/drawing/2014/main" id="{57492471-8E5D-4504-A834-6079A073F756}"/>
              </a:ext>
            </a:extLst>
          </p:cNvPr>
          <p:cNvSpPr>
            <a:spLocks noGrp="1"/>
          </p:cNvSpPr>
          <p:nvPr/>
        </p:nvSpPr>
        <p:spPr>
          <a:xfrm>
            <a:off x="10839450" y="3314700"/>
            <a:ext cx="3238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 fontScale="92534"/>
          </a:bodyPr>
          <a:lstStyle/>
          <a:p>
            <a:pPr algn="ctr">
              <a:lnSpc>
                <a:spcPct val="112000"/>
              </a:lnSpc>
              <a:buNone/>
              <a:defRPr sz="21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6</a:t>
            </a:r>
          </a:p>
        </p:txBody>
      </p:sp>
      <p:sp>
        <p:nvSpPr>
          <p:cNvPr id="28" name="s6-step-title-5">
            <a:extLst>
              <a:ext uri="{FF2B5EF4-FFF2-40B4-BE49-F238E27FC236}">
                <a16:creationId xmlns:a16="http://schemas.microsoft.com/office/drawing/2014/main" id="{A008F06F-A4A7-43CB-9F17-7DD8415BDE8C}"/>
              </a:ext>
            </a:extLst>
          </p:cNvPr>
          <p:cNvSpPr>
            <a:spLocks noGrp="1"/>
          </p:cNvSpPr>
          <p:nvPr/>
        </p:nvSpPr>
        <p:spPr>
          <a:xfrm>
            <a:off x="10096500" y="4171950"/>
            <a:ext cx="1809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5433" lnSpcReduction="10000"/>
          </a:bodyPr>
          <a:lstStyle/>
          <a:p>
            <a:pPr algn="ctr">
              <a:lnSpc>
                <a:spcPct val="112000"/>
              </a:lnSpc>
              <a:buNone/>
              <a:defRPr sz="165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数据导出</a:t>
            </a:r>
          </a:p>
        </p:txBody>
      </p:sp>
      <p:sp>
        <p:nvSpPr>
          <p:cNvPr id="29" name="s6-step-body-5">
            <a:extLst>
              <a:ext uri="{FF2B5EF4-FFF2-40B4-BE49-F238E27FC236}">
                <a16:creationId xmlns:a16="http://schemas.microsoft.com/office/drawing/2014/main" id="{70136686-E56F-4548-8893-F5FC9D5C4859}"/>
              </a:ext>
            </a:extLst>
          </p:cNvPr>
          <p:cNvSpPr>
            <a:spLocks noGrp="1"/>
          </p:cNvSpPr>
          <p:nvPr/>
        </p:nvSpPr>
        <p:spPr>
          <a:xfrm>
            <a:off x="10048875" y="4533900"/>
            <a:ext cx="1905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ctr">
              <a:lnSpc>
                <a:spcPct val="112000"/>
              </a:lnSpc>
              <a:buNone/>
              <a:defRPr sz="120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历史明细、规格、实测值、Excel / CSV</a:t>
            </a:r>
          </a:p>
        </p:txBody>
      </p:sp>
      <p:sp>
        <p:nvSpPr>
          <p:cNvPr id="30" name="s6-warning-box">
            <a:extLst>
              <a:ext uri="{FF2B5EF4-FFF2-40B4-BE49-F238E27FC236}">
                <a16:creationId xmlns:a16="http://schemas.microsoft.com/office/drawing/2014/main" id="{7DF9C19A-CBA5-46E1-977A-68C72D0064B0}"/>
              </a:ext>
            </a:extLst>
          </p:cNvPr>
          <p:cNvSpPr>
            <a:spLocks noGrp="1"/>
          </p:cNvSpPr>
          <p:nvPr/>
        </p:nvSpPr>
        <p:spPr>
          <a:xfrm>
            <a:off x="1390650" y="5448300"/>
            <a:ext cx="9410700" cy="514350"/>
          </a:xfrm>
          <a:prstGeom prst="rect">
            <a:avLst/>
          </a:prstGeom>
          <a:solidFill>
            <a:srgbClr val="F3F6FA"/>
          </a:solidFill>
          <a:ln w="9525">
            <a:solidFill>
              <a:srgbClr val="D6DEE8"/>
            </a:solidFill>
            <a:prstDash val="solid"/>
          </a:ln>
        </p:spPr>
      </p:sp>
      <p:sp>
        <p:nvSpPr>
          <p:cNvPr id="31" name="s6-warning">
            <a:extLst>
              <a:ext uri="{FF2B5EF4-FFF2-40B4-BE49-F238E27FC236}">
                <a16:creationId xmlns:a16="http://schemas.microsoft.com/office/drawing/2014/main" id="{495EFA15-E1ED-4984-90C3-C40664A86DE5}"/>
              </a:ext>
            </a:extLst>
          </p:cNvPr>
          <p:cNvSpPr>
            <a:spLocks noGrp="1"/>
          </p:cNvSpPr>
          <p:nvPr/>
        </p:nvSpPr>
        <p:spPr>
          <a:xfrm>
            <a:off x="1619250" y="5610225"/>
            <a:ext cx="8953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0172"/>
          </a:bodyPr>
          <a:lstStyle/>
          <a:p>
            <a:pPr algn="ctr">
              <a:lnSpc>
                <a:spcPct val="112000"/>
              </a:lnSpc>
              <a:buNone/>
              <a:defRPr sz="135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异常处理原则：硬件异常先执行现场硬件急停；软件停止只负责请求测试流程中止，不能替代硬件急停。</a:t>
            </a:r>
          </a:p>
        </p:txBody>
      </p:sp>
      <p:sp>
        <p:nvSpPr>
          <p:cNvPr id="32" name="footer-left-6">
            <a:extLst>
              <a:ext uri="{FF2B5EF4-FFF2-40B4-BE49-F238E27FC236}">
                <a16:creationId xmlns:a16="http://schemas.microsoft.com/office/drawing/2014/main" id="{8B1A763A-E74D-453F-82CF-EBCB7261A06E}"/>
              </a:ext>
            </a:extLst>
          </p:cNvPr>
          <p:cNvSpPr>
            <a:spLocks noGrp="1"/>
          </p:cNvSpPr>
          <p:nvPr/>
        </p:nvSpPr>
        <p:spPr>
          <a:xfrm>
            <a:off x="533400" y="6343650"/>
            <a:ext cx="495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5663"/>
          </a:bodyPr>
          <a:lstStyle/>
          <a:p>
            <a:pPr algn="l">
              <a:lnSpc>
                <a:spcPct val="112000"/>
              </a:lnSpc>
              <a:buNone/>
              <a:defRPr sz="105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PCS ATE 测试系统</a:t>
            </a:r>
          </a:p>
        </p:txBody>
      </p:sp>
      <p:sp>
        <p:nvSpPr>
          <p:cNvPr id="33" name="footer-right-6">
            <a:extLst>
              <a:ext uri="{FF2B5EF4-FFF2-40B4-BE49-F238E27FC236}">
                <a16:creationId xmlns:a16="http://schemas.microsoft.com/office/drawing/2014/main" id="{416C62DD-BA5C-4333-A3DF-4459E57DD5E4}"/>
              </a:ext>
            </a:extLst>
          </p:cNvPr>
          <p:cNvSpPr>
            <a:spLocks noGrp="1"/>
          </p:cNvSpPr>
          <p:nvPr/>
        </p:nvSpPr>
        <p:spPr>
          <a:xfrm>
            <a:off x="11258550" y="6343650"/>
            <a:ext cx="4191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5663"/>
          </a:bodyPr>
          <a:lstStyle/>
          <a:p>
            <a:pPr algn="r">
              <a:lnSpc>
                <a:spcPct val="112000"/>
              </a:lnSpc>
              <a:buNone/>
              <a:defRPr sz="105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211501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eyebrow-8">
            <a:extLst>
              <a:ext uri="{FF2B5EF4-FFF2-40B4-BE49-F238E27FC236}">
                <a16:creationId xmlns:a16="http://schemas.microsoft.com/office/drawing/2014/main" id="{CBB39ACD-0C88-428D-808A-3335246A18CA}"/>
              </a:ext>
            </a:extLst>
          </p:cNvPr>
          <p:cNvSpPr>
            <a:spLocks noGrp="1"/>
          </p:cNvSpPr>
          <p:nvPr/>
        </p:nvSpPr>
        <p:spPr>
          <a:xfrm>
            <a:off x="533400" y="40005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3006"/>
          </a:bodyPr>
          <a:lstStyle/>
          <a:p>
            <a:pPr algn="l">
              <a:lnSpc>
                <a:spcPct val="112000"/>
              </a:lnSpc>
              <a:buNone/>
              <a:defRPr sz="1200" b="1">
                <a:solidFill>
                  <a:srgbClr val="1F5FA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1F5FAE"/>
                </a:solidFill>
                <a:latin typeface="Microsoft YaHei"/>
                <a:ea typeface="Microsoft YaHei"/>
                <a:cs typeface="Microsoft YaHei"/>
              </a:rPr>
              <a:t>交付收益</a:t>
            </a:r>
          </a:p>
        </p:txBody>
      </p:sp>
      <p:sp>
        <p:nvSpPr>
          <p:cNvPr id="2" name="title-8">
            <a:extLst>
              <a:ext uri="{FF2B5EF4-FFF2-40B4-BE49-F238E27FC236}">
                <a16:creationId xmlns:a16="http://schemas.microsoft.com/office/drawing/2014/main" id="{488E1E81-47DA-49F7-90F3-3FBC705543B7}"/>
              </a:ext>
            </a:extLst>
          </p:cNvPr>
          <p:cNvSpPr>
            <a:spLocks noGrp="1"/>
          </p:cNvSpPr>
          <p:nvPr/>
        </p:nvSpPr>
        <p:spPr>
          <a:xfrm>
            <a:off x="495300" y="781050"/>
            <a:ext cx="809625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4000"/>
              </a:lnSpc>
              <a:buNone/>
              <a:defRPr sz="300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000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系统应用价值及交付收益</a:t>
            </a:r>
          </a:p>
        </p:txBody>
      </p:sp>
      <p:sp>
        <p:nvSpPr>
          <p:cNvPr id="3" name="subtitle-8">
            <a:extLst>
              <a:ext uri="{FF2B5EF4-FFF2-40B4-BE49-F238E27FC236}">
                <a16:creationId xmlns:a16="http://schemas.microsoft.com/office/drawing/2014/main" id="{BF83C0F5-8710-4DFF-A226-F9DFB5DADD13}"/>
              </a:ext>
            </a:extLst>
          </p:cNvPr>
          <p:cNvSpPr>
            <a:spLocks noGrp="1"/>
          </p:cNvSpPr>
          <p:nvPr/>
        </p:nvSpPr>
        <p:spPr>
          <a:xfrm>
            <a:off x="552450" y="1562100"/>
            <a:ext cx="7239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18000"/>
              </a:lnSpc>
              <a:buNone/>
              <a:defRPr sz="157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系统可定位为 PCS 自动化测试能力平台，而不是单台设备拼装项目。</a:t>
            </a:r>
          </a:p>
        </p:txBody>
      </p:sp>
      <p:sp>
        <p:nvSpPr>
          <p:cNvPr id="4" name="rule-8">
            <a:extLst>
              <a:ext uri="{FF2B5EF4-FFF2-40B4-BE49-F238E27FC236}">
                <a16:creationId xmlns:a16="http://schemas.microsoft.com/office/drawing/2014/main" id="{D1C44609-986B-4869-8E1A-CB1DC4720982}"/>
              </a:ext>
            </a:extLst>
          </p:cNvPr>
          <p:cNvSpPr>
            <a:spLocks noGrp="1"/>
          </p:cNvSpPr>
          <p:nvPr/>
        </p:nvSpPr>
        <p:spPr>
          <a:xfrm>
            <a:off x="533400" y="2114550"/>
            <a:ext cx="11125200" cy="14288"/>
          </a:xfrm>
          <a:prstGeom prst="rect">
            <a:avLst/>
          </a:prstGeom>
          <a:solidFill>
            <a:srgbClr val="B9C4D1"/>
          </a:solidFill>
          <a:ln w="0">
            <a:noFill/>
            <a:prstDash val="solid"/>
          </a:ln>
        </p:spPr>
      </p:sp>
      <p:sp>
        <p:nvSpPr>
          <p:cNvPr id="5" name="s8-box-0">
            <a:extLst>
              <a:ext uri="{FF2B5EF4-FFF2-40B4-BE49-F238E27FC236}">
                <a16:creationId xmlns:a16="http://schemas.microsoft.com/office/drawing/2014/main" id="{12A2588A-967A-4FCA-9D6A-D636150E2E95}"/>
              </a:ext>
            </a:extLst>
          </p:cNvPr>
          <p:cNvSpPr>
            <a:spLocks noGrp="1"/>
          </p:cNvSpPr>
          <p:nvPr/>
        </p:nvSpPr>
        <p:spPr>
          <a:xfrm>
            <a:off x="762000" y="2590800"/>
            <a:ext cx="3200400" cy="2457450"/>
          </a:xfrm>
          <a:prstGeom prst="rect">
            <a:avLst/>
          </a:prstGeom>
          <a:solidFill>
            <a:srgbClr val="F3F6FA"/>
          </a:solidFill>
          <a:ln w="9525">
            <a:solidFill>
              <a:srgbClr val="D6DEE8"/>
            </a:solidFill>
            <a:prstDash val="solid"/>
          </a:ln>
        </p:spPr>
      </p:sp>
      <p:sp>
        <p:nvSpPr>
          <p:cNvPr id="6" name="s8-accent-0">
            <a:extLst>
              <a:ext uri="{FF2B5EF4-FFF2-40B4-BE49-F238E27FC236}">
                <a16:creationId xmlns:a16="http://schemas.microsoft.com/office/drawing/2014/main" id="{D0961AFA-38B2-4CC9-8C76-6AB6917D71A0}"/>
              </a:ext>
            </a:extLst>
          </p:cNvPr>
          <p:cNvSpPr>
            <a:spLocks noGrp="1"/>
          </p:cNvSpPr>
          <p:nvPr/>
        </p:nvSpPr>
        <p:spPr>
          <a:xfrm>
            <a:off x="762000" y="2590800"/>
            <a:ext cx="3200400" cy="76200"/>
          </a:xfrm>
          <a:prstGeom prst="rect">
            <a:avLst/>
          </a:prstGeom>
          <a:solidFill>
            <a:srgbClr val="1F5FAE"/>
          </a:solidFill>
          <a:ln w="0">
            <a:noFill/>
            <a:prstDash val="solid"/>
          </a:ln>
        </p:spPr>
      </p:sp>
      <p:sp>
        <p:nvSpPr>
          <p:cNvPr id="7" name="s8-word-0">
            <a:extLst>
              <a:ext uri="{FF2B5EF4-FFF2-40B4-BE49-F238E27FC236}">
                <a16:creationId xmlns:a16="http://schemas.microsoft.com/office/drawing/2014/main" id="{E78EF76B-8A57-4777-BFEF-7DA9A8E1BE2F}"/>
              </a:ext>
            </a:extLst>
          </p:cNvPr>
          <p:cNvSpPr>
            <a:spLocks noGrp="1"/>
          </p:cNvSpPr>
          <p:nvPr/>
        </p:nvSpPr>
        <p:spPr>
          <a:xfrm>
            <a:off x="1028700" y="2895600"/>
            <a:ext cx="1143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88669" lnSpcReduction="10000"/>
          </a:bodyPr>
          <a:lstStyle/>
          <a:p>
            <a:pPr algn="l">
              <a:lnSpc>
                <a:spcPct val="112000"/>
              </a:lnSpc>
              <a:buNone/>
              <a:defRPr sz="3300" b="1">
                <a:solidFill>
                  <a:srgbClr val="1F5FA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300" b="1">
                <a:solidFill>
                  <a:srgbClr val="1F5FAE"/>
                </a:solidFill>
                <a:latin typeface="Microsoft YaHei"/>
                <a:ea typeface="Microsoft YaHei"/>
                <a:cs typeface="Microsoft YaHei"/>
              </a:rPr>
              <a:t>效率</a:t>
            </a:r>
          </a:p>
        </p:txBody>
      </p:sp>
      <p:sp>
        <p:nvSpPr>
          <p:cNvPr id="8" name="s8-title-0">
            <a:extLst>
              <a:ext uri="{FF2B5EF4-FFF2-40B4-BE49-F238E27FC236}">
                <a16:creationId xmlns:a16="http://schemas.microsoft.com/office/drawing/2014/main" id="{CBFAB159-FB28-4E37-BF80-961BAD7F34C5}"/>
              </a:ext>
            </a:extLst>
          </p:cNvPr>
          <p:cNvSpPr>
            <a:spLocks noGrp="1"/>
          </p:cNvSpPr>
          <p:nvPr/>
        </p:nvSpPr>
        <p:spPr>
          <a:xfrm>
            <a:off x="1028700" y="3543300"/>
            <a:ext cx="26670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88375" lnSpcReduction="10000"/>
          </a:bodyPr>
          <a:lstStyle/>
          <a:p>
            <a:pPr algn="l">
              <a:lnSpc>
                <a:spcPct val="112000"/>
              </a:lnSpc>
              <a:buNone/>
              <a:defRPr sz="1725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自动化流程减少人工设定与反复抄录</a:t>
            </a:r>
          </a:p>
        </p:txBody>
      </p:sp>
      <p:sp>
        <p:nvSpPr>
          <p:cNvPr id="9" name="s8-body-0">
            <a:extLst>
              <a:ext uri="{FF2B5EF4-FFF2-40B4-BE49-F238E27FC236}">
                <a16:creationId xmlns:a16="http://schemas.microsoft.com/office/drawing/2014/main" id="{6631A46C-D459-4231-89A0-7656CFA8961E}"/>
              </a:ext>
            </a:extLst>
          </p:cNvPr>
          <p:cNvSpPr>
            <a:spLocks noGrp="1"/>
          </p:cNvSpPr>
          <p:nvPr/>
        </p:nvSpPr>
        <p:spPr>
          <a:xfrm>
            <a:off x="1028700" y="4229100"/>
            <a:ext cx="26670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16000"/>
              </a:lnSpc>
              <a:buNone/>
              <a:defRPr sz="127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配方、仪器指令、示波器初始化和报表导出由上位机统一处理。</a:t>
            </a:r>
          </a:p>
        </p:txBody>
      </p:sp>
      <p:sp>
        <p:nvSpPr>
          <p:cNvPr id="10" name="s8-box-1">
            <a:extLst>
              <a:ext uri="{FF2B5EF4-FFF2-40B4-BE49-F238E27FC236}">
                <a16:creationId xmlns:a16="http://schemas.microsoft.com/office/drawing/2014/main" id="{C9158A95-6018-4693-BB8B-628B420C93A4}"/>
              </a:ext>
            </a:extLst>
          </p:cNvPr>
          <p:cNvSpPr>
            <a:spLocks noGrp="1"/>
          </p:cNvSpPr>
          <p:nvPr/>
        </p:nvSpPr>
        <p:spPr>
          <a:xfrm>
            <a:off x="4495800" y="2590800"/>
            <a:ext cx="3200400" cy="2457450"/>
          </a:xfrm>
          <a:prstGeom prst="rect">
            <a:avLst/>
          </a:prstGeom>
          <a:solidFill>
            <a:srgbClr val="F3F6FA"/>
          </a:solidFill>
          <a:ln w="9525">
            <a:solidFill>
              <a:srgbClr val="D6DEE8"/>
            </a:solidFill>
            <a:prstDash val="solid"/>
          </a:ln>
        </p:spPr>
      </p:sp>
      <p:sp>
        <p:nvSpPr>
          <p:cNvPr id="11" name="s8-accent-1">
            <a:extLst>
              <a:ext uri="{FF2B5EF4-FFF2-40B4-BE49-F238E27FC236}">
                <a16:creationId xmlns:a16="http://schemas.microsoft.com/office/drawing/2014/main" id="{B87DE962-70CC-4ADD-A58F-94947F153275}"/>
              </a:ext>
            </a:extLst>
          </p:cNvPr>
          <p:cNvSpPr>
            <a:spLocks noGrp="1"/>
          </p:cNvSpPr>
          <p:nvPr/>
        </p:nvSpPr>
        <p:spPr>
          <a:xfrm>
            <a:off x="4495800" y="2590800"/>
            <a:ext cx="3200400" cy="76200"/>
          </a:xfrm>
          <a:prstGeom prst="rect">
            <a:avLst/>
          </a:prstGeom>
          <a:solidFill>
            <a:srgbClr val="2E7D5B"/>
          </a:solidFill>
          <a:ln w="0">
            <a:noFill/>
            <a:prstDash val="solid"/>
          </a:ln>
        </p:spPr>
      </p:sp>
      <p:sp>
        <p:nvSpPr>
          <p:cNvPr id="12" name="s8-word-1">
            <a:extLst>
              <a:ext uri="{FF2B5EF4-FFF2-40B4-BE49-F238E27FC236}">
                <a16:creationId xmlns:a16="http://schemas.microsoft.com/office/drawing/2014/main" id="{DE33C9C2-6C6C-4A70-94C4-F34B2C4FEA3F}"/>
              </a:ext>
            </a:extLst>
          </p:cNvPr>
          <p:cNvSpPr>
            <a:spLocks noGrp="1"/>
          </p:cNvSpPr>
          <p:nvPr/>
        </p:nvSpPr>
        <p:spPr>
          <a:xfrm>
            <a:off x="4762500" y="2895600"/>
            <a:ext cx="1143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88669" lnSpcReduction="10000"/>
          </a:bodyPr>
          <a:lstStyle/>
          <a:p>
            <a:pPr algn="l">
              <a:lnSpc>
                <a:spcPct val="112000"/>
              </a:lnSpc>
              <a:buNone/>
              <a:defRPr sz="3300" b="1">
                <a:solidFill>
                  <a:srgbClr val="2E7D5B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300" b="1" dirty="0" err="1">
                <a:solidFill>
                  <a:srgbClr val="2E7D5B"/>
                </a:solidFill>
                <a:latin typeface="Microsoft YaHei"/>
                <a:ea typeface="Microsoft YaHei"/>
                <a:cs typeface="Microsoft YaHei"/>
              </a:rPr>
              <a:t>质量</a:t>
            </a:r>
            <a:endParaRPr sz="3300" b="1" dirty="0">
              <a:solidFill>
                <a:srgbClr val="2E7D5B"/>
              </a:solidFill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13" name="s8-title-1">
            <a:extLst>
              <a:ext uri="{FF2B5EF4-FFF2-40B4-BE49-F238E27FC236}">
                <a16:creationId xmlns:a16="http://schemas.microsoft.com/office/drawing/2014/main" id="{BB4BF700-3CAB-46E8-AD3B-D12997E13158}"/>
              </a:ext>
            </a:extLst>
          </p:cNvPr>
          <p:cNvSpPr>
            <a:spLocks noGrp="1"/>
          </p:cNvSpPr>
          <p:nvPr/>
        </p:nvSpPr>
        <p:spPr>
          <a:xfrm>
            <a:off x="4762500" y="3543300"/>
            <a:ext cx="26670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88375" lnSpcReduction="10000"/>
          </a:bodyPr>
          <a:lstStyle/>
          <a:p>
            <a:pPr algn="l">
              <a:lnSpc>
                <a:spcPct val="112000"/>
              </a:lnSpc>
              <a:buNone/>
              <a:defRPr sz="1725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规格范围和异常重试降低隐性误判</a:t>
            </a:r>
          </a:p>
        </p:txBody>
      </p:sp>
      <p:sp>
        <p:nvSpPr>
          <p:cNvPr id="14" name="s8-body-1">
            <a:extLst>
              <a:ext uri="{FF2B5EF4-FFF2-40B4-BE49-F238E27FC236}">
                <a16:creationId xmlns:a16="http://schemas.microsoft.com/office/drawing/2014/main" id="{6FE54FB2-9AF4-4A06-AB5E-F87FA5E2FBF2}"/>
              </a:ext>
            </a:extLst>
          </p:cNvPr>
          <p:cNvSpPr>
            <a:spLocks noGrp="1"/>
          </p:cNvSpPr>
          <p:nvPr/>
        </p:nvSpPr>
        <p:spPr>
          <a:xfrm>
            <a:off x="4762500" y="4229100"/>
            <a:ext cx="26670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4162"/>
          </a:bodyPr>
          <a:lstStyle/>
          <a:p>
            <a:pPr algn="l">
              <a:lnSpc>
                <a:spcPct val="116000"/>
              </a:lnSpc>
              <a:buNone/>
              <a:defRPr sz="127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工步上下限、等待时间、保护值和失败摘要可追踪，便于复测前定位原因。</a:t>
            </a:r>
          </a:p>
        </p:txBody>
      </p:sp>
      <p:sp>
        <p:nvSpPr>
          <p:cNvPr id="15" name="s8-box-2">
            <a:extLst>
              <a:ext uri="{FF2B5EF4-FFF2-40B4-BE49-F238E27FC236}">
                <a16:creationId xmlns:a16="http://schemas.microsoft.com/office/drawing/2014/main" id="{6536448F-5A13-4146-AEC6-A6594521F585}"/>
              </a:ext>
            </a:extLst>
          </p:cNvPr>
          <p:cNvSpPr>
            <a:spLocks noGrp="1"/>
          </p:cNvSpPr>
          <p:nvPr/>
        </p:nvSpPr>
        <p:spPr>
          <a:xfrm>
            <a:off x="8229600" y="2590800"/>
            <a:ext cx="3200400" cy="2457450"/>
          </a:xfrm>
          <a:prstGeom prst="rect">
            <a:avLst/>
          </a:prstGeom>
          <a:solidFill>
            <a:srgbClr val="F3F6FA"/>
          </a:solidFill>
          <a:ln w="9525">
            <a:solidFill>
              <a:srgbClr val="D6DEE8"/>
            </a:solidFill>
            <a:prstDash val="solid"/>
          </a:ln>
        </p:spPr>
      </p:sp>
      <p:sp>
        <p:nvSpPr>
          <p:cNvPr id="16" name="s8-accent-2">
            <a:extLst>
              <a:ext uri="{FF2B5EF4-FFF2-40B4-BE49-F238E27FC236}">
                <a16:creationId xmlns:a16="http://schemas.microsoft.com/office/drawing/2014/main" id="{2520C743-4709-4FA0-8081-8280A8D3C983}"/>
              </a:ext>
            </a:extLst>
          </p:cNvPr>
          <p:cNvSpPr>
            <a:spLocks noGrp="1"/>
          </p:cNvSpPr>
          <p:nvPr/>
        </p:nvSpPr>
        <p:spPr>
          <a:xfrm>
            <a:off x="8229600" y="2590800"/>
            <a:ext cx="3200400" cy="76200"/>
          </a:xfrm>
          <a:prstGeom prst="rect">
            <a:avLst/>
          </a:prstGeom>
          <a:solidFill>
            <a:srgbClr val="F28C28"/>
          </a:solidFill>
          <a:ln w="0">
            <a:noFill/>
            <a:prstDash val="solid"/>
          </a:ln>
        </p:spPr>
      </p:sp>
      <p:sp>
        <p:nvSpPr>
          <p:cNvPr id="17" name="s8-word-2">
            <a:extLst>
              <a:ext uri="{FF2B5EF4-FFF2-40B4-BE49-F238E27FC236}">
                <a16:creationId xmlns:a16="http://schemas.microsoft.com/office/drawing/2014/main" id="{82BFC44A-F418-4BAB-96CB-63AF8B0FC574}"/>
              </a:ext>
            </a:extLst>
          </p:cNvPr>
          <p:cNvSpPr>
            <a:spLocks noGrp="1"/>
          </p:cNvSpPr>
          <p:nvPr/>
        </p:nvSpPr>
        <p:spPr>
          <a:xfrm>
            <a:off x="8496300" y="2895600"/>
            <a:ext cx="1143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88669" lnSpcReduction="10000"/>
          </a:bodyPr>
          <a:lstStyle/>
          <a:p>
            <a:pPr algn="l">
              <a:lnSpc>
                <a:spcPct val="112000"/>
              </a:lnSpc>
              <a:buNone/>
              <a:defRPr sz="3300" b="1">
                <a:solidFill>
                  <a:srgbClr val="F28C2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300" b="1">
                <a:solidFill>
                  <a:srgbClr val="F28C28"/>
                </a:solidFill>
                <a:latin typeface="Microsoft YaHei"/>
                <a:ea typeface="Microsoft YaHei"/>
                <a:cs typeface="Microsoft YaHei"/>
              </a:rPr>
              <a:t>复用</a:t>
            </a:r>
          </a:p>
        </p:txBody>
      </p:sp>
      <p:sp>
        <p:nvSpPr>
          <p:cNvPr id="18" name="s8-title-2">
            <a:extLst>
              <a:ext uri="{FF2B5EF4-FFF2-40B4-BE49-F238E27FC236}">
                <a16:creationId xmlns:a16="http://schemas.microsoft.com/office/drawing/2014/main" id="{89077D88-2668-4926-BF83-FCB388B9C5DC}"/>
              </a:ext>
            </a:extLst>
          </p:cNvPr>
          <p:cNvSpPr>
            <a:spLocks noGrp="1"/>
          </p:cNvSpPr>
          <p:nvPr/>
        </p:nvSpPr>
        <p:spPr>
          <a:xfrm>
            <a:off x="8496300" y="3543300"/>
            <a:ext cx="26670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1967" lnSpcReduction="20000"/>
          </a:bodyPr>
          <a:lstStyle/>
          <a:p>
            <a:pPr algn="l">
              <a:lnSpc>
                <a:spcPct val="112000"/>
              </a:lnSpc>
              <a:buNone/>
              <a:defRPr sz="1725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1">
                <a:solidFill>
                  <a:srgbClr val="0B1726"/>
                </a:solidFill>
                <a:latin typeface="Microsoft YaHei"/>
                <a:ea typeface="Microsoft YaHei"/>
                <a:cs typeface="Microsoft YaHei"/>
              </a:rPr>
              <a:t>测试大纲可跨机型、跨工厂流转</a:t>
            </a:r>
          </a:p>
        </p:txBody>
      </p:sp>
      <p:sp>
        <p:nvSpPr>
          <p:cNvPr id="19" name="s8-body-2">
            <a:extLst>
              <a:ext uri="{FF2B5EF4-FFF2-40B4-BE49-F238E27FC236}">
                <a16:creationId xmlns:a16="http://schemas.microsoft.com/office/drawing/2014/main" id="{A97D3A16-0FC3-4950-96E2-1EC199632446}"/>
              </a:ext>
            </a:extLst>
          </p:cNvPr>
          <p:cNvSpPr>
            <a:spLocks noGrp="1"/>
          </p:cNvSpPr>
          <p:nvPr/>
        </p:nvSpPr>
        <p:spPr>
          <a:xfrm>
            <a:off x="8496300" y="4229100"/>
            <a:ext cx="26670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5032"/>
          </a:bodyPr>
          <a:lstStyle/>
          <a:p>
            <a:pPr algn="l">
              <a:lnSpc>
                <a:spcPct val="116000"/>
              </a:lnSpc>
              <a:buNone/>
              <a:defRPr sz="127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JSON / CSV 配方导入导出，适配不同功率段和客户机型。</a:t>
            </a:r>
          </a:p>
        </p:txBody>
      </p:sp>
      <p:sp>
        <p:nvSpPr>
          <p:cNvPr id="20" name="s8-final-band">
            <a:extLst>
              <a:ext uri="{FF2B5EF4-FFF2-40B4-BE49-F238E27FC236}">
                <a16:creationId xmlns:a16="http://schemas.microsoft.com/office/drawing/2014/main" id="{B59A5EA5-03E8-439C-864F-82B7AC197F75}"/>
              </a:ext>
            </a:extLst>
          </p:cNvPr>
          <p:cNvSpPr>
            <a:spLocks noGrp="1"/>
          </p:cNvSpPr>
          <p:nvPr/>
        </p:nvSpPr>
        <p:spPr>
          <a:xfrm>
            <a:off x="0" y="5600700"/>
            <a:ext cx="12192000" cy="800100"/>
          </a:xfrm>
          <a:prstGeom prst="rect">
            <a:avLst/>
          </a:prstGeom>
          <a:solidFill>
            <a:srgbClr val="123B70"/>
          </a:solidFill>
          <a:ln w="0">
            <a:noFill/>
            <a:prstDash val="solid"/>
          </a:ln>
        </p:spPr>
      </p:sp>
      <p:sp>
        <p:nvSpPr>
          <p:cNvPr id="21" name="s8-final">
            <a:extLst>
              <a:ext uri="{FF2B5EF4-FFF2-40B4-BE49-F238E27FC236}">
                <a16:creationId xmlns:a16="http://schemas.microsoft.com/office/drawing/2014/main" id="{9DF670D7-52B1-4D8E-987E-96BEEF64F121}"/>
              </a:ext>
            </a:extLst>
          </p:cNvPr>
          <p:cNvSpPr>
            <a:spLocks noGrp="1"/>
          </p:cNvSpPr>
          <p:nvPr/>
        </p:nvSpPr>
        <p:spPr>
          <a:xfrm>
            <a:off x="1181100" y="5848350"/>
            <a:ext cx="9829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6786"/>
          </a:bodyPr>
          <a:lstStyle/>
          <a:p>
            <a:pPr algn="ctr">
              <a:lnSpc>
                <a:spcPct val="112000"/>
              </a:lnSpc>
              <a:buNone/>
              <a:defRPr sz="18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可用于客户验收展示、售前方案说明、内部复盘与后续功率段扩展。</a:t>
            </a:r>
          </a:p>
        </p:txBody>
      </p:sp>
      <p:sp>
        <p:nvSpPr>
          <p:cNvPr id="22" name="footer-left-8">
            <a:extLst>
              <a:ext uri="{FF2B5EF4-FFF2-40B4-BE49-F238E27FC236}">
                <a16:creationId xmlns:a16="http://schemas.microsoft.com/office/drawing/2014/main" id="{E28C3268-119F-43B2-8744-8D933BC12584}"/>
              </a:ext>
            </a:extLst>
          </p:cNvPr>
          <p:cNvSpPr>
            <a:spLocks noGrp="1"/>
          </p:cNvSpPr>
          <p:nvPr/>
        </p:nvSpPr>
        <p:spPr>
          <a:xfrm>
            <a:off x="533400" y="6343650"/>
            <a:ext cx="495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5663"/>
          </a:bodyPr>
          <a:lstStyle/>
          <a:p>
            <a:pPr algn="l">
              <a:lnSpc>
                <a:spcPct val="112000"/>
              </a:lnSpc>
              <a:buNone/>
              <a:defRPr sz="105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PCS ATE 测试系统 | 宣传结论</a:t>
            </a:r>
          </a:p>
        </p:txBody>
      </p:sp>
      <p:sp>
        <p:nvSpPr>
          <p:cNvPr id="23" name="footer-right-8">
            <a:extLst>
              <a:ext uri="{FF2B5EF4-FFF2-40B4-BE49-F238E27FC236}">
                <a16:creationId xmlns:a16="http://schemas.microsoft.com/office/drawing/2014/main" id="{05DED425-CA90-4EEF-A7B6-1DCB029BD5B6}"/>
              </a:ext>
            </a:extLst>
          </p:cNvPr>
          <p:cNvSpPr>
            <a:spLocks noGrp="1"/>
          </p:cNvSpPr>
          <p:nvPr/>
        </p:nvSpPr>
        <p:spPr>
          <a:xfrm>
            <a:off x="11258550" y="6343650"/>
            <a:ext cx="4191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5663"/>
          </a:bodyPr>
          <a:lstStyle/>
          <a:p>
            <a:pPr algn="r">
              <a:lnSpc>
                <a:spcPct val="112000"/>
              </a:lnSpc>
              <a:buNone/>
              <a:defRPr sz="105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5B6675"/>
                </a:solidFill>
                <a:latin typeface="Microsoft YaHei"/>
                <a:ea typeface="Microsoft YaHei"/>
                <a:cs typeface="Microsoft YaHei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244763617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687</Words>
  <Application>Microsoft Office PowerPoint</Application>
  <DocSecurity>0</DocSecurity>
  <PresentationFormat>宽屏</PresentationFormat>
  <Paragraphs>173</Paragraphs>
  <Slides>9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2" baseType="lpstr">
      <vt:lpstr>Microsoft YaHei</vt:lpstr>
      <vt:lpstr>Calibri</vt:lpstr>
      <vt:lpstr>ChatGPT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CH</dc:creator>
  <cp:lastModifiedBy>curry huang</cp:lastModifiedBy>
  <cp:revision>6</cp:revision>
  <dcterms:created xsi:type="dcterms:W3CDTF">2026-07-13T10:11:57Z</dcterms:created>
  <dcterms:modified xsi:type="dcterms:W3CDTF">2026-07-13T10:32:32Z</dcterms:modified>
</cp:coreProperties>
</file>